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diagrams/data1.xml" ContentType="application/vnd.openxmlformats-officedocument.drawingml.diagramData+xml"/>
  <Override PartName="/ppt/diagrams/data2.xml" ContentType="application/vnd.openxmlformats-officedocument.drawingml.diagramData+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 id="2147483753" r:id="rId2"/>
    <p:sldMasterId id="2147483766" r:id="rId3"/>
    <p:sldMasterId id="2147483782" r:id="rId4"/>
  </p:sldMasterIdLst>
  <p:notesMasterIdLst>
    <p:notesMasterId r:id="rId74"/>
  </p:notesMasterIdLst>
  <p:sldIdLst>
    <p:sldId id="256" r:id="rId5"/>
    <p:sldId id="469" r:id="rId6"/>
    <p:sldId id="488" r:id="rId7"/>
    <p:sldId id="431" r:id="rId8"/>
    <p:sldId id="432" r:id="rId9"/>
    <p:sldId id="433" r:id="rId10"/>
    <p:sldId id="435" r:id="rId11"/>
    <p:sldId id="436" r:id="rId12"/>
    <p:sldId id="437" r:id="rId13"/>
    <p:sldId id="438" r:id="rId14"/>
    <p:sldId id="439" r:id="rId15"/>
    <p:sldId id="440" r:id="rId16"/>
    <p:sldId id="443" r:id="rId17"/>
    <p:sldId id="444" r:id="rId18"/>
    <p:sldId id="445" r:id="rId19"/>
    <p:sldId id="447" r:id="rId20"/>
    <p:sldId id="449" r:id="rId21"/>
    <p:sldId id="451" r:id="rId22"/>
    <p:sldId id="452" r:id="rId23"/>
    <p:sldId id="455" r:id="rId24"/>
    <p:sldId id="456" r:id="rId25"/>
    <p:sldId id="458" r:id="rId26"/>
    <p:sldId id="460" r:id="rId27"/>
    <p:sldId id="462" r:id="rId28"/>
    <p:sldId id="489" r:id="rId29"/>
    <p:sldId id="471" r:id="rId30"/>
    <p:sldId id="470" r:id="rId31"/>
    <p:sldId id="472" r:id="rId32"/>
    <p:sldId id="473" r:id="rId33"/>
    <p:sldId id="468" r:id="rId34"/>
    <p:sldId id="422" r:id="rId35"/>
    <p:sldId id="307" r:id="rId36"/>
    <p:sldId id="308" r:id="rId37"/>
    <p:sldId id="309" r:id="rId38"/>
    <p:sldId id="311" r:id="rId39"/>
    <p:sldId id="312" r:id="rId40"/>
    <p:sldId id="474" r:id="rId41"/>
    <p:sldId id="490" r:id="rId42"/>
    <p:sldId id="475" r:id="rId43"/>
    <p:sldId id="395" r:id="rId44"/>
    <p:sldId id="396" r:id="rId45"/>
    <p:sldId id="577" r:id="rId46"/>
    <p:sldId id="401" r:id="rId47"/>
    <p:sldId id="399" r:id="rId48"/>
    <p:sldId id="480" r:id="rId49"/>
    <p:sldId id="476" r:id="rId50"/>
    <p:sldId id="339" r:id="rId51"/>
    <p:sldId id="340" r:id="rId52"/>
    <p:sldId id="341" r:id="rId53"/>
    <p:sldId id="342" r:id="rId54"/>
    <p:sldId id="477" r:id="rId55"/>
    <p:sldId id="478" r:id="rId56"/>
    <p:sldId id="479" r:id="rId57"/>
    <p:sldId id="424" r:id="rId58"/>
    <p:sldId id="429" r:id="rId59"/>
    <p:sldId id="428" r:id="rId60"/>
    <p:sldId id="491" r:id="rId61"/>
    <p:sldId id="272" r:id="rId62"/>
    <p:sldId id="417" r:id="rId63"/>
    <p:sldId id="362" r:id="rId64"/>
    <p:sldId id="492" r:id="rId65"/>
    <p:sldId id="410" r:id="rId66"/>
    <p:sldId id="382" r:id="rId67"/>
    <p:sldId id="408" r:id="rId68"/>
    <p:sldId id="427" r:id="rId69"/>
    <p:sldId id="271" r:id="rId70"/>
    <p:sldId id="359" r:id="rId71"/>
    <p:sldId id="421" r:id="rId72"/>
    <p:sldId id="305" r:id="rId73"/>
  </p:sldIdLst>
  <p:sldSz cx="9144000" cy="6858000" type="screen4x3"/>
  <p:notesSz cx="6858000" cy="9144000"/>
  <p:defaultTextStyle>
    <a:defPPr>
      <a:defRPr lang="es-MX"/>
    </a:defPPr>
    <a:lvl1pPr marL="0" algn="l" defTabSz="914239" rtl="0" eaLnBrk="1" latinLnBrk="0" hangingPunct="1">
      <a:defRPr sz="1800" kern="1200">
        <a:solidFill>
          <a:schemeClr val="tx1"/>
        </a:solidFill>
        <a:latin typeface="+mn-lt"/>
        <a:ea typeface="+mn-ea"/>
        <a:cs typeface="+mn-cs"/>
      </a:defRPr>
    </a:lvl1pPr>
    <a:lvl2pPr marL="457119" algn="l" defTabSz="914239" rtl="0" eaLnBrk="1" latinLnBrk="0" hangingPunct="1">
      <a:defRPr sz="1800" kern="1200">
        <a:solidFill>
          <a:schemeClr val="tx1"/>
        </a:solidFill>
        <a:latin typeface="+mn-lt"/>
        <a:ea typeface="+mn-ea"/>
        <a:cs typeface="+mn-cs"/>
      </a:defRPr>
    </a:lvl2pPr>
    <a:lvl3pPr marL="914239" algn="l" defTabSz="914239" rtl="0" eaLnBrk="1" latinLnBrk="0" hangingPunct="1">
      <a:defRPr sz="1800" kern="1200">
        <a:solidFill>
          <a:schemeClr val="tx1"/>
        </a:solidFill>
        <a:latin typeface="+mn-lt"/>
        <a:ea typeface="+mn-ea"/>
        <a:cs typeface="+mn-cs"/>
      </a:defRPr>
    </a:lvl3pPr>
    <a:lvl4pPr marL="1371358" algn="l" defTabSz="914239" rtl="0" eaLnBrk="1" latinLnBrk="0" hangingPunct="1">
      <a:defRPr sz="1800" kern="1200">
        <a:solidFill>
          <a:schemeClr val="tx1"/>
        </a:solidFill>
        <a:latin typeface="+mn-lt"/>
        <a:ea typeface="+mn-ea"/>
        <a:cs typeface="+mn-cs"/>
      </a:defRPr>
    </a:lvl4pPr>
    <a:lvl5pPr marL="1828477" algn="l" defTabSz="914239" rtl="0" eaLnBrk="1" latinLnBrk="0" hangingPunct="1">
      <a:defRPr sz="1800" kern="1200">
        <a:solidFill>
          <a:schemeClr val="tx1"/>
        </a:solidFill>
        <a:latin typeface="+mn-lt"/>
        <a:ea typeface="+mn-ea"/>
        <a:cs typeface="+mn-cs"/>
      </a:defRPr>
    </a:lvl5pPr>
    <a:lvl6pPr marL="2285596" algn="l" defTabSz="914239" rtl="0" eaLnBrk="1" latinLnBrk="0" hangingPunct="1">
      <a:defRPr sz="1800" kern="1200">
        <a:solidFill>
          <a:schemeClr val="tx1"/>
        </a:solidFill>
        <a:latin typeface="+mn-lt"/>
        <a:ea typeface="+mn-ea"/>
        <a:cs typeface="+mn-cs"/>
      </a:defRPr>
    </a:lvl6pPr>
    <a:lvl7pPr marL="2742716" algn="l" defTabSz="914239" rtl="0" eaLnBrk="1" latinLnBrk="0" hangingPunct="1">
      <a:defRPr sz="1800" kern="1200">
        <a:solidFill>
          <a:schemeClr val="tx1"/>
        </a:solidFill>
        <a:latin typeface="+mn-lt"/>
        <a:ea typeface="+mn-ea"/>
        <a:cs typeface="+mn-cs"/>
      </a:defRPr>
    </a:lvl7pPr>
    <a:lvl8pPr marL="3199835" algn="l" defTabSz="914239" rtl="0" eaLnBrk="1" latinLnBrk="0" hangingPunct="1">
      <a:defRPr sz="1800" kern="1200">
        <a:solidFill>
          <a:schemeClr val="tx1"/>
        </a:solidFill>
        <a:latin typeface="+mn-lt"/>
        <a:ea typeface="+mn-ea"/>
        <a:cs typeface="+mn-cs"/>
      </a:defRPr>
    </a:lvl8pPr>
    <a:lvl9pPr marL="3656954" algn="l" defTabSz="914239"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2E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238" autoAdjust="0"/>
  </p:normalViewPr>
  <p:slideViewPr>
    <p:cSldViewPr>
      <p:cViewPr varScale="1">
        <p:scale>
          <a:sx n="65" d="100"/>
          <a:sy n="65" d="100"/>
        </p:scale>
        <p:origin x="1536" y="6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notesMaster" Target="notesMasters/notesMaster1.xml"/><Relationship Id="rId79" Type="http://schemas.openxmlformats.org/officeDocument/2006/relationships/customXml" Target="../customXml/item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customXml" Target="../customXml/item2.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55BB5C-273A-40FF-8D71-C3A13CF24691}" type="doc">
      <dgm:prSet loTypeId="urn:microsoft.com/office/officeart/2005/8/layout/vList2" loCatId="list" qsTypeId="urn:microsoft.com/office/officeart/2005/8/quickstyle/simple1" qsCatId="simple" csTypeId="urn:microsoft.com/office/officeart/2005/8/colors/accent0_1" csCatId="mainScheme"/>
      <dgm:spPr/>
      <dgm:t>
        <a:bodyPr/>
        <a:lstStyle/>
        <a:p>
          <a:endParaRPr lang="es-AR"/>
        </a:p>
      </dgm:t>
    </dgm:pt>
    <dgm:pt modelId="{CF01D3EE-DE58-4121-AD01-BD343EA22599}">
      <dgm:prSet/>
      <dgm:spPr/>
      <dgm:t>
        <a:bodyPr/>
        <a:lstStyle/>
        <a:p>
          <a:pPr rtl="0"/>
          <a:r>
            <a:rPr lang="es-ES" dirty="0">
              <a:latin typeface="Calibri" pitchFamily="34" charset="0"/>
            </a:rPr>
            <a:t>El </a:t>
          </a:r>
          <a:r>
            <a:rPr lang="es-ES" b="1" i="1" dirty="0">
              <a:latin typeface="Calibri" pitchFamily="34" charset="0"/>
            </a:rPr>
            <a:t>IR Framework </a:t>
          </a:r>
          <a:r>
            <a:rPr lang="es-ES" dirty="0">
              <a:latin typeface="Calibri" pitchFamily="34" charset="0"/>
            </a:rPr>
            <a:t>es un marco internacional creado para orientar a las organizaciones sobre los aspectos prácticos en el proceso de </a:t>
          </a:r>
          <a:r>
            <a:rPr lang="es-ES" i="1" dirty="0" err="1">
              <a:latin typeface="Calibri" pitchFamily="34" charset="0"/>
            </a:rPr>
            <a:t>reporting</a:t>
          </a:r>
          <a:r>
            <a:rPr lang="es-ES" dirty="0">
              <a:latin typeface="Calibri" pitchFamily="34" charset="0"/>
            </a:rPr>
            <a:t>. </a:t>
          </a:r>
        </a:p>
      </dgm:t>
    </dgm:pt>
    <dgm:pt modelId="{5CBDF972-F8E4-4046-A4B5-97B6C8216382}" type="parTrans" cxnId="{7E8A391D-8BD5-4E74-A5BE-B936EEC39E03}">
      <dgm:prSet/>
      <dgm:spPr/>
      <dgm:t>
        <a:bodyPr/>
        <a:lstStyle/>
        <a:p>
          <a:endParaRPr lang="es-AR"/>
        </a:p>
      </dgm:t>
    </dgm:pt>
    <dgm:pt modelId="{7EC44827-C994-498A-8944-1CABFD3F307E}" type="sibTrans" cxnId="{7E8A391D-8BD5-4E74-A5BE-B936EEC39E03}">
      <dgm:prSet/>
      <dgm:spPr/>
      <dgm:t>
        <a:bodyPr/>
        <a:lstStyle/>
        <a:p>
          <a:endParaRPr lang="es-AR"/>
        </a:p>
      </dgm:t>
    </dgm:pt>
    <dgm:pt modelId="{41C070D2-0109-4FAE-8A8F-F924F2BD66E4}">
      <dgm:prSet/>
      <dgm:spPr/>
      <dgm:t>
        <a:bodyPr/>
        <a:lstStyle/>
        <a:p>
          <a:pPr rtl="0"/>
          <a:r>
            <a:rPr lang="es-ES" dirty="0">
              <a:latin typeface="Calibri" pitchFamily="34" charset="0"/>
            </a:rPr>
            <a:t>El propósito es establecer Principios y Contenidos que rijan el contenido global de un informe integrado, así como explicar los conceptos fundamentales que los sustentan.</a:t>
          </a:r>
        </a:p>
      </dgm:t>
    </dgm:pt>
    <dgm:pt modelId="{CB45305E-86C4-49C9-BEBA-EA8464384CC0}" type="parTrans" cxnId="{A9F10357-F832-4D32-9FFC-13CBB824A17A}">
      <dgm:prSet/>
      <dgm:spPr/>
      <dgm:t>
        <a:bodyPr/>
        <a:lstStyle/>
        <a:p>
          <a:endParaRPr lang="es-AR"/>
        </a:p>
      </dgm:t>
    </dgm:pt>
    <dgm:pt modelId="{641623B4-FCD4-43EB-98F0-49EBE726FF7C}" type="sibTrans" cxnId="{A9F10357-F832-4D32-9FFC-13CBB824A17A}">
      <dgm:prSet/>
      <dgm:spPr/>
      <dgm:t>
        <a:bodyPr/>
        <a:lstStyle/>
        <a:p>
          <a:endParaRPr lang="es-AR"/>
        </a:p>
      </dgm:t>
    </dgm:pt>
    <dgm:pt modelId="{A3AC530D-CE2D-46C9-BF25-98AA41B1692D}">
      <dgm:prSet/>
      <dgm:spPr/>
      <dgm:t>
        <a:bodyPr/>
        <a:lstStyle/>
        <a:p>
          <a:pPr rtl="0"/>
          <a:r>
            <a:rPr lang="es-ES" dirty="0">
              <a:latin typeface="Calibri" pitchFamily="34" charset="0"/>
            </a:rPr>
            <a:t>No establece indicadores clave de desempeño específicos, métodos de medición, o la divulgación de asuntos particulares, pero incluye un cierto número de requerimientos que deben ser aplicados para que el informe integrado pueda estar de conformidad con dicho </a:t>
          </a:r>
          <a:r>
            <a:rPr lang="es-ES" i="1" dirty="0">
              <a:latin typeface="Calibri" pitchFamily="34" charset="0"/>
            </a:rPr>
            <a:t>Framework</a:t>
          </a:r>
          <a:r>
            <a:rPr lang="es-ES" dirty="0">
              <a:latin typeface="Calibri" pitchFamily="34" charset="0"/>
            </a:rPr>
            <a:t>.  </a:t>
          </a:r>
        </a:p>
      </dgm:t>
    </dgm:pt>
    <dgm:pt modelId="{1BC1532C-7617-4B79-AEA3-956696F38081}" type="parTrans" cxnId="{E9B15AE9-0E3F-4F99-A87A-A58100CA46E5}">
      <dgm:prSet/>
      <dgm:spPr/>
      <dgm:t>
        <a:bodyPr/>
        <a:lstStyle/>
        <a:p>
          <a:endParaRPr lang="es-AR"/>
        </a:p>
      </dgm:t>
    </dgm:pt>
    <dgm:pt modelId="{3C2BEBA4-CAE3-477F-9DAD-005B27C36E8F}" type="sibTrans" cxnId="{E9B15AE9-0E3F-4F99-A87A-A58100CA46E5}">
      <dgm:prSet/>
      <dgm:spPr/>
      <dgm:t>
        <a:bodyPr/>
        <a:lstStyle/>
        <a:p>
          <a:endParaRPr lang="es-AR"/>
        </a:p>
      </dgm:t>
    </dgm:pt>
    <dgm:pt modelId="{61FF9960-4696-4E1E-BA91-C767492779FF}" type="pres">
      <dgm:prSet presAssocID="{CC55BB5C-273A-40FF-8D71-C3A13CF24691}" presName="linear" presStyleCnt="0">
        <dgm:presLayoutVars>
          <dgm:animLvl val="lvl"/>
          <dgm:resizeHandles val="exact"/>
        </dgm:presLayoutVars>
      </dgm:prSet>
      <dgm:spPr/>
    </dgm:pt>
    <dgm:pt modelId="{A220BDC0-F889-4D35-8CAC-77C817A807B7}" type="pres">
      <dgm:prSet presAssocID="{CF01D3EE-DE58-4121-AD01-BD343EA22599}" presName="parentText" presStyleLbl="node1" presStyleIdx="0" presStyleCnt="3">
        <dgm:presLayoutVars>
          <dgm:chMax val="0"/>
          <dgm:bulletEnabled val="1"/>
        </dgm:presLayoutVars>
      </dgm:prSet>
      <dgm:spPr/>
    </dgm:pt>
    <dgm:pt modelId="{AA319F31-E67A-4D7F-8BF8-5B1F176816F0}" type="pres">
      <dgm:prSet presAssocID="{7EC44827-C994-498A-8944-1CABFD3F307E}" presName="spacer" presStyleCnt="0"/>
      <dgm:spPr/>
    </dgm:pt>
    <dgm:pt modelId="{33594DD6-4728-450F-A6B7-8FCECB94EEBE}" type="pres">
      <dgm:prSet presAssocID="{41C070D2-0109-4FAE-8A8F-F924F2BD66E4}" presName="parentText" presStyleLbl="node1" presStyleIdx="1" presStyleCnt="3">
        <dgm:presLayoutVars>
          <dgm:chMax val="0"/>
          <dgm:bulletEnabled val="1"/>
        </dgm:presLayoutVars>
      </dgm:prSet>
      <dgm:spPr/>
    </dgm:pt>
    <dgm:pt modelId="{F60BAAF0-E391-4F51-9051-2F3108B561CC}" type="pres">
      <dgm:prSet presAssocID="{641623B4-FCD4-43EB-98F0-49EBE726FF7C}" presName="spacer" presStyleCnt="0"/>
      <dgm:spPr/>
    </dgm:pt>
    <dgm:pt modelId="{95A2C108-E5AD-4491-B3DF-EE47124C69CE}" type="pres">
      <dgm:prSet presAssocID="{A3AC530D-CE2D-46C9-BF25-98AA41B1692D}" presName="parentText" presStyleLbl="node1" presStyleIdx="2" presStyleCnt="3">
        <dgm:presLayoutVars>
          <dgm:chMax val="0"/>
          <dgm:bulletEnabled val="1"/>
        </dgm:presLayoutVars>
      </dgm:prSet>
      <dgm:spPr/>
    </dgm:pt>
  </dgm:ptLst>
  <dgm:cxnLst>
    <dgm:cxn modelId="{BF27EE01-FDE1-4218-844E-8CF9631C454F}" type="presOf" srcId="{41C070D2-0109-4FAE-8A8F-F924F2BD66E4}" destId="{33594DD6-4728-450F-A6B7-8FCECB94EEBE}" srcOrd="0" destOrd="0" presId="urn:microsoft.com/office/officeart/2005/8/layout/vList2"/>
    <dgm:cxn modelId="{7E8A391D-8BD5-4E74-A5BE-B936EEC39E03}" srcId="{CC55BB5C-273A-40FF-8D71-C3A13CF24691}" destId="{CF01D3EE-DE58-4121-AD01-BD343EA22599}" srcOrd="0" destOrd="0" parTransId="{5CBDF972-F8E4-4046-A4B5-97B6C8216382}" sibTransId="{7EC44827-C994-498A-8944-1CABFD3F307E}"/>
    <dgm:cxn modelId="{A37A525B-0C54-4AB1-A24D-C18434F1AF8E}" type="presOf" srcId="{CF01D3EE-DE58-4121-AD01-BD343EA22599}" destId="{A220BDC0-F889-4D35-8CAC-77C817A807B7}" srcOrd="0" destOrd="0" presId="urn:microsoft.com/office/officeart/2005/8/layout/vList2"/>
    <dgm:cxn modelId="{AB8A5969-6C67-4096-82B4-D02B8431EA7F}" type="presOf" srcId="{CC55BB5C-273A-40FF-8D71-C3A13CF24691}" destId="{61FF9960-4696-4E1E-BA91-C767492779FF}" srcOrd="0" destOrd="0" presId="urn:microsoft.com/office/officeart/2005/8/layout/vList2"/>
    <dgm:cxn modelId="{A9F10357-F832-4D32-9FFC-13CBB824A17A}" srcId="{CC55BB5C-273A-40FF-8D71-C3A13CF24691}" destId="{41C070D2-0109-4FAE-8A8F-F924F2BD66E4}" srcOrd="1" destOrd="0" parTransId="{CB45305E-86C4-49C9-BEBA-EA8464384CC0}" sibTransId="{641623B4-FCD4-43EB-98F0-49EBE726FF7C}"/>
    <dgm:cxn modelId="{79B35ACD-D297-4B81-AC16-C8570ECA7F2F}" type="presOf" srcId="{A3AC530D-CE2D-46C9-BF25-98AA41B1692D}" destId="{95A2C108-E5AD-4491-B3DF-EE47124C69CE}" srcOrd="0" destOrd="0" presId="urn:microsoft.com/office/officeart/2005/8/layout/vList2"/>
    <dgm:cxn modelId="{E9B15AE9-0E3F-4F99-A87A-A58100CA46E5}" srcId="{CC55BB5C-273A-40FF-8D71-C3A13CF24691}" destId="{A3AC530D-CE2D-46C9-BF25-98AA41B1692D}" srcOrd="2" destOrd="0" parTransId="{1BC1532C-7617-4B79-AEA3-956696F38081}" sibTransId="{3C2BEBA4-CAE3-477F-9DAD-005B27C36E8F}"/>
    <dgm:cxn modelId="{F4DB52EA-EBC8-4A00-B6AE-DFD36F6151B6}" type="presParOf" srcId="{61FF9960-4696-4E1E-BA91-C767492779FF}" destId="{A220BDC0-F889-4D35-8CAC-77C817A807B7}" srcOrd="0" destOrd="0" presId="urn:microsoft.com/office/officeart/2005/8/layout/vList2"/>
    <dgm:cxn modelId="{D78C81ED-FC7B-4B95-A461-951698146D59}" type="presParOf" srcId="{61FF9960-4696-4E1E-BA91-C767492779FF}" destId="{AA319F31-E67A-4D7F-8BF8-5B1F176816F0}" srcOrd="1" destOrd="0" presId="urn:microsoft.com/office/officeart/2005/8/layout/vList2"/>
    <dgm:cxn modelId="{6A52338B-55B4-4996-845F-8BE9CD1CA6A8}" type="presParOf" srcId="{61FF9960-4696-4E1E-BA91-C767492779FF}" destId="{33594DD6-4728-450F-A6B7-8FCECB94EEBE}" srcOrd="2" destOrd="0" presId="urn:microsoft.com/office/officeart/2005/8/layout/vList2"/>
    <dgm:cxn modelId="{793CE398-85D5-48E7-AADD-E1781119E4F6}" type="presParOf" srcId="{61FF9960-4696-4E1E-BA91-C767492779FF}" destId="{F60BAAF0-E391-4F51-9051-2F3108B561CC}" srcOrd="3" destOrd="0" presId="urn:microsoft.com/office/officeart/2005/8/layout/vList2"/>
    <dgm:cxn modelId="{450BF546-6A41-4EAC-8B0F-93154D8C3265}" type="presParOf" srcId="{61FF9960-4696-4E1E-BA91-C767492779FF}" destId="{95A2C108-E5AD-4491-B3DF-EE47124C69CE}"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A122FB-085D-486F-BFED-AE65E5557905}" type="doc">
      <dgm:prSet loTypeId="urn:microsoft.com/office/officeart/2005/8/layout/vList2" loCatId="list" qsTypeId="urn:microsoft.com/office/officeart/2005/8/quickstyle/simple1" qsCatId="simple" csTypeId="urn:microsoft.com/office/officeart/2005/8/colors/accent0_1" csCatId="mainScheme"/>
      <dgm:spPr/>
      <dgm:t>
        <a:bodyPr/>
        <a:lstStyle/>
        <a:p>
          <a:endParaRPr lang="es-AR"/>
        </a:p>
      </dgm:t>
    </dgm:pt>
    <dgm:pt modelId="{AB13888F-45F2-4958-BC90-55A39D01D28A}">
      <dgm:prSet custT="1"/>
      <dgm:spPr/>
      <dgm:t>
        <a:bodyPr/>
        <a:lstStyle/>
        <a:p>
          <a:pPr rtl="0"/>
          <a:r>
            <a:rPr lang="es-ES" sz="1600" dirty="0">
              <a:latin typeface="Calibri" pitchFamily="34" charset="0"/>
            </a:rPr>
            <a:t>El propósito del negocio debe ser superar la pobreza, afrontando uno o más problemas que amenazan a las personas y a la sociedad en general en áreas como la educación, salud, acceso a tecnología y el ambiente, entre otros. El fin último nunca es el máximo beneficio.</a:t>
          </a:r>
        </a:p>
      </dgm:t>
    </dgm:pt>
    <dgm:pt modelId="{72DB8DE1-3221-4FAC-8D19-604B209714B8}" type="parTrans" cxnId="{82333E50-F26B-4D1A-BEC6-E60CDC815714}">
      <dgm:prSet/>
      <dgm:spPr/>
      <dgm:t>
        <a:bodyPr/>
        <a:lstStyle/>
        <a:p>
          <a:endParaRPr lang="es-AR"/>
        </a:p>
      </dgm:t>
    </dgm:pt>
    <dgm:pt modelId="{48B35113-F365-4AE4-AC37-6073AD248440}" type="sibTrans" cxnId="{82333E50-F26B-4D1A-BEC6-E60CDC815714}">
      <dgm:prSet/>
      <dgm:spPr/>
      <dgm:t>
        <a:bodyPr/>
        <a:lstStyle/>
        <a:p>
          <a:endParaRPr lang="es-AR"/>
        </a:p>
      </dgm:t>
    </dgm:pt>
    <dgm:pt modelId="{38BEE142-D6E0-4491-97E1-50F3BF2EBE0D}">
      <dgm:prSet custT="1"/>
      <dgm:spPr/>
      <dgm:t>
        <a:bodyPr/>
        <a:lstStyle/>
        <a:p>
          <a:pPr rtl="0"/>
          <a:r>
            <a:rPr lang="es-ES" sz="1600" dirty="0">
              <a:latin typeface="Calibri" pitchFamily="34" charset="0"/>
            </a:rPr>
            <a:t>Debe ser financiera y económicamente sostenible.</a:t>
          </a:r>
        </a:p>
      </dgm:t>
    </dgm:pt>
    <dgm:pt modelId="{A49D6C31-5EEA-45C4-BB23-42E9AFB74236}" type="parTrans" cxnId="{A20089E7-1C3F-4AAC-917A-3F71FEAFB26E}">
      <dgm:prSet/>
      <dgm:spPr/>
      <dgm:t>
        <a:bodyPr/>
        <a:lstStyle/>
        <a:p>
          <a:endParaRPr lang="es-AR"/>
        </a:p>
      </dgm:t>
    </dgm:pt>
    <dgm:pt modelId="{FD197419-58F9-4FD9-9503-FF528B040322}" type="sibTrans" cxnId="{A20089E7-1C3F-4AAC-917A-3F71FEAFB26E}">
      <dgm:prSet/>
      <dgm:spPr/>
      <dgm:t>
        <a:bodyPr/>
        <a:lstStyle/>
        <a:p>
          <a:endParaRPr lang="es-AR"/>
        </a:p>
      </dgm:t>
    </dgm:pt>
    <dgm:pt modelId="{471872C2-A21A-4CEF-A32C-618C7C958C8C}">
      <dgm:prSet custT="1"/>
      <dgm:spPr/>
      <dgm:t>
        <a:bodyPr/>
        <a:lstStyle/>
        <a:p>
          <a:pPr rtl="0"/>
          <a:r>
            <a:rPr lang="es-ES" sz="1600" dirty="0">
              <a:latin typeface="Calibri" pitchFamily="34" charset="0"/>
            </a:rPr>
            <a:t>Los inversores deben recibir de vuelta solamente la cantidad invertida, no dividendos, primas ni ningún tipo de regalía después de la inversión.</a:t>
          </a:r>
        </a:p>
      </dgm:t>
    </dgm:pt>
    <dgm:pt modelId="{58B6EFDB-3974-4B1D-9034-4BA996B9BBB9}" type="parTrans" cxnId="{187DD0B0-2369-45DD-9D91-CDE7081FDA5C}">
      <dgm:prSet/>
      <dgm:spPr/>
      <dgm:t>
        <a:bodyPr/>
        <a:lstStyle/>
        <a:p>
          <a:endParaRPr lang="es-AR"/>
        </a:p>
      </dgm:t>
    </dgm:pt>
    <dgm:pt modelId="{B976FF49-981A-4375-A0D1-66FDA4779CE0}" type="sibTrans" cxnId="{187DD0B0-2369-45DD-9D91-CDE7081FDA5C}">
      <dgm:prSet/>
      <dgm:spPr/>
      <dgm:t>
        <a:bodyPr/>
        <a:lstStyle/>
        <a:p>
          <a:endParaRPr lang="es-AR"/>
        </a:p>
      </dgm:t>
    </dgm:pt>
    <dgm:pt modelId="{A3F51C70-A021-468C-9F00-821E3E432AD8}">
      <dgm:prSet custT="1"/>
      <dgm:spPr/>
      <dgm:t>
        <a:bodyPr/>
        <a:lstStyle/>
        <a:p>
          <a:pPr rtl="0"/>
          <a:r>
            <a:rPr lang="es-ES" sz="1600" dirty="0">
              <a:latin typeface="Calibri" pitchFamily="34" charset="0"/>
            </a:rPr>
            <a:t>Una vez que la cantidad invertida es devuelta, el beneficio se mantiene en la compañía, negocio o empresa para expandirse o mejorarse.</a:t>
          </a:r>
        </a:p>
      </dgm:t>
    </dgm:pt>
    <dgm:pt modelId="{C03CDB08-B6D5-4E17-894B-5E27FD756EC2}" type="parTrans" cxnId="{5FFC880A-B469-4D31-ABA8-6D5A781950E9}">
      <dgm:prSet/>
      <dgm:spPr/>
      <dgm:t>
        <a:bodyPr/>
        <a:lstStyle/>
        <a:p>
          <a:endParaRPr lang="es-AR"/>
        </a:p>
      </dgm:t>
    </dgm:pt>
    <dgm:pt modelId="{B8558E85-49C7-4944-8722-2641D5F67EAB}" type="sibTrans" cxnId="{5FFC880A-B469-4D31-ABA8-6D5A781950E9}">
      <dgm:prSet/>
      <dgm:spPr/>
      <dgm:t>
        <a:bodyPr/>
        <a:lstStyle/>
        <a:p>
          <a:endParaRPr lang="es-AR"/>
        </a:p>
      </dgm:t>
    </dgm:pt>
    <dgm:pt modelId="{D38D9947-AF73-4894-B267-77E45A8C9D3F}">
      <dgm:prSet custT="1"/>
      <dgm:spPr/>
      <dgm:t>
        <a:bodyPr/>
        <a:lstStyle/>
        <a:p>
          <a:pPr rtl="0"/>
          <a:r>
            <a:rPr lang="es-ES" sz="1600">
              <a:latin typeface="Calibri" pitchFamily="34" charset="0"/>
            </a:rPr>
            <a:t>Respetar el medioambiente.</a:t>
          </a:r>
        </a:p>
      </dgm:t>
    </dgm:pt>
    <dgm:pt modelId="{E01C4C2C-1144-4CAB-AFDB-603551A12E4A}" type="parTrans" cxnId="{E1A6F442-5612-438B-B27B-5DAA3C3F293D}">
      <dgm:prSet/>
      <dgm:spPr/>
      <dgm:t>
        <a:bodyPr/>
        <a:lstStyle/>
        <a:p>
          <a:endParaRPr lang="es-AR"/>
        </a:p>
      </dgm:t>
    </dgm:pt>
    <dgm:pt modelId="{2DDB514D-E30B-4B70-976B-EF17F9F6E931}" type="sibTrans" cxnId="{E1A6F442-5612-438B-B27B-5DAA3C3F293D}">
      <dgm:prSet/>
      <dgm:spPr/>
      <dgm:t>
        <a:bodyPr/>
        <a:lstStyle/>
        <a:p>
          <a:endParaRPr lang="es-AR"/>
        </a:p>
      </dgm:t>
    </dgm:pt>
    <dgm:pt modelId="{83E9F418-DEF0-45DE-A9ED-335277819AE8}">
      <dgm:prSet custT="1"/>
      <dgm:spPr/>
      <dgm:t>
        <a:bodyPr/>
        <a:lstStyle/>
        <a:p>
          <a:pPr rtl="0"/>
          <a:r>
            <a:rPr lang="es-ES" sz="1600" dirty="0">
              <a:latin typeface="Calibri" pitchFamily="34" charset="0"/>
            </a:rPr>
            <a:t>Sus empleados tienen un sueldo justo y mejores condiciones laborales que lo normal.</a:t>
          </a:r>
        </a:p>
      </dgm:t>
    </dgm:pt>
    <dgm:pt modelId="{3D735DBF-BF9F-4C6E-85E4-3E3317A4E1FC}" type="parTrans" cxnId="{4BB9FF6B-9585-465B-A0C1-35FBD4AB7E53}">
      <dgm:prSet/>
      <dgm:spPr/>
      <dgm:t>
        <a:bodyPr/>
        <a:lstStyle/>
        <a:p>
          <a:endParaRPr lang="es-AR"/>
        </a:p>
      </dgm:t>
    </dgm:pt>
    <dgm:pt modelId="{3E29020E-3E52-42E4-837C-B2261DBEF5DD}" type="sibTrans" cxnId="{4BB9FF6B-9585-465B-A0C1-35FBD4AB7E53}">
      <dgm:prSet/>
      <dgm:spPr/>
      <dgm:t>
        <a:bodyPr/>
        <a:lstStyle/>
        <a:p>
          <a:endParaRPr lang="es-AR"/>
        </a:p>
      </dgm:t>
    </dgm:pt>
    <dgm:pt modelId="{ACA6F28A-0ABF-43BC-BBD5-0EF92D05ACE9}">
      <dgm:prSet custT="1"/>
      <dgm:spPr/>
      <dgm:t>
        <a:bodyPr/>
        <a:lstStyle/>
        <a:p>
          <a:pPr rtl="0"/>
          <a:r>
            <a:rPr lang="es-ES" sz="1600" dirty="0">
              <a:latin typeface="Calibri" pitchFamily="34" charset="0"/>
            </a:rPr>
            <a:t>La compañía, negocio, o empresa social hace todo lo anterior: con alegría."</a:t>
          </a:r>
        </a:p>
      </dgm:t>
    </dgm:pt>
    <dgm:pt modelId="{BBE2F7AB-DF3C-4347-9006-CD5FF16D92FB}" type="parTrans" cxnId="{92769216-BA29-4C97-A6D0-2A786D8832BC}">
      <dgm:prSet/>
      <dgm:spPr/>
      <dgm:t>
        <a:bodyPr/>
        <a:lstStyle/>
        <a:p>
          <a:endParaRPr lang="es-AR"/>
        </a:p>
      </dgm:t>
    </dgm:pt>
    <dgm:pt modelId="{97ED4881-AB82-4836-9243-778B5A35C70B}" type="sibTrans" cxnId="{92769216-BA29-4C97-A6D0-2A786D8832BC}">
      <dgm:prSet/>
      <dgm:spPr/>
      <dgm:t>
        <a:bodyPr/>
        <a:lstStyle/>
        <a:p>
          <a:endParaRPr lang="es-AR"/>
        </a:p>
      </dgm:t>
    </dgm:pt>
    <dgm:pt modelId="{042D38C1-70EB-4588-A9BB-BACEE2EF4006}" type="pres">
      <dgm:prSet presAssocID="{2DA122FB-085D-486F-BFED-AE65E5557905}" presName="linear" presStyleCnt="0">
        <dgm:presLayoutVars>
          <dgm:animLvl val="lvl"/>
          <dgm:resizeHandles val="exact"/>
        </dgm:presLayoutVars>
      </dgm:prSet>
      <dgm:spPr/>
    </dgm:pt>
    <dgm:pt modelId="{961C6625-1557-41AA-A1E1-228037EB836F}" type="pres">
      <dgm:prSet presAssocID="{AB13888F-45F2-4958-BC90-55A39D01D28A}" presName="parentText" presStyleLbl="node1" presStyleIdx="0" presStyleCnt="7">
        <dgm:presLayoutVars>
          <dgm:chMax val="0"/>
          <dgm:bulletEnabled val="1"/>
        </dgm:presLayoutVars>
      </dgm:prSet>
      <dgm:spPr/>
    </dgm:pt>
    <dgm:pt modelId="{D887A69D-6B86-4973-BDB1-D743E65D61AA}" type="pres">
      <dgm:prSet presAssocID="{48B35113-F365-4AE4-AC37-6073AD248440}" presName="spacer" presStyleCnt="0"/>
      <dgm:spPr/>
    </dgm:pt>
    <dgm:pt modelId="{959820F0-2F21-43CE-8D15-B62E1C2B7BEF}" type="pres">
      <dgm:prSet presAssocID="{38BEE142-D6E0-4491-97E1-50F3BF2EBE0D}" presName="parentText" presStyleLbl="node1" presStyleIdx="1" presStyleCnt="7">
        <dgm:presLayoutVars>
          <dgm:chMax val="0"/>
          <dgm:bulletEnabled val="1"/>
        </dgm:presLayoutVars>
      </dgm:prSet>
      <dgm:spPr/>
    </dgm:pt>
    <dgm:pt modelId="{CB8A1FE1-B860-45A3-A555-9FFFBCD0EAA9}" type="pres">
      <dgm:prSet presAssocID="{FD197419-58F9-4FD9-9503-FF528B040322}" presName="spacer" presStyleCnt="0"/>
      <dgm:spPr/>
    </dgm:pt>
    <dgm:pt modelId="{093399B5-B6A3-48E0-B58F-D4BF21B942F1}" type="pres">
      <dgm:prSet presAssocID="{471872C2-A21A-4CEF-A32C-618C7C958C8C}" presName="parentText" presStyleLbl="node1" presStyleIdx="2" presStyleCnt="7">
        <dgm:presLayoutVars>
          <dgm:chMax val="0"/>
          <dgm:bulletEnabled val="1"/>
        </dgm:presLayoutVars>
      </dgm:prSet>
      <dgm:spPr/>
    </dgm:pt>
    <dgm:pt modelId="{4E1E5684-F9C8-4A73-95DB-64B9E7138ECA}" type="pres">
      <dgm:prSet presAssocID="{B976FF49-981A-4375-A0D1-66FDA4779CE0}" presName="spacer" presStyleCnt="0"/>
      <dgm:spPr/>
    </dgm:pt>
    <dgm:pt modelId="{FAA4331E-77C8-4093-BC99-BB37AD7BD109}" type="pres">
      <dgm:prSet presAssocID="{A3F51C70-A021-468C-9F00-821E3E432AD8}" presName="parentText" presStyleLbl="node1" presStyleIdx="3" presStyleCnt="7">
        <dgm:presLayoutVars>
          <dgm:chMax val="0"/>
          <dgm:bulletEnabled val="1"/>
        </dgm:presLayoutVars>
      </dgm:prSet>
      <dgm:spPr/>
    </dgm:pt>
    <dgm:pt modelId="{C3152E50-679C-4AC7-ABA3-2B9A20441805}" type="pres">
      <dgm:prSet presAssocID="{B8558E85-49C7-4944-8722-2641D5F67EAB}" presName="spacer" presStyleCnt="0"/>
      <dgm:spPr/>
    </dgm:pt>
    <dgm:pt modelId="{494CF049-771E-4E12-A787-96970C6F514B}" type="pres">
      <dgm:prSet presAssocID="{D38D9947-AF73-4894-B267-77E45A8C9D3F}" presName="parentText" presStyleLbl="node1" presStyleIdx="4" presStyleCnt="7">
        <dgm:presLayoutVars>
          <dgm:chMax val="0"/>
          <dgm:bulletEnabled val="1"/>
        </dgm:presLayoutVars>
      </dgm:prSet>
      <dgm:spPr/>
    </dgm:pt>
    <dgm:pt modelId="{3B8DB1D9-28B2-4A72-B8F1-8F88EB594136}" type="pres">
      <dgm:prSet presAssocID="{2DDB514D-E30B-4B70-976B-EF17F9F6E931}" presName="spacer" presStyleCnt="0"/>
      <dgm:spPr/>
    </dgm:pt>
    <dgm:pt modelId="{1431639F-90B3-4CB6-8D78-3FE09763BC22}" type="pres">
      <dgm:prSet presAssocID="{83E9F418-DEF0-45DE-A9ED-335277819AE8}" presName="parentText" presStyleLbl="node1" presStyleIdx="5" presStyleCnt="7">
        <dgm:presLayoutVars>
          <dgm:chMax val="0"/>
          <dgm:bulletEnabled val="1"/>
        </dgm:presLayoutVars>
      </dgm:prSet>
      <dgm:spPr/>
    </dgm:pt>
    <dgm:pt modelId="{2D94925D-2061-4137-A358-DE954973EFC8}" type="pres">
      <dgm:prSet presAssocID="{3E29020E-3E52-42E4-837C-B2261DBEF5DD}" presName="spacer" presStyleCnt="0"/>
      <dgm:spPr/>
    </dgm:pt>
    <dgm:pt modelId="{6002F16A-D15C-411B-B945-77AB844DBF09}" type="pres">
      <dgm:prSet presAssocID="{ACA6F28A-0ABF-43BC-BBD5-0EF92D05ACE9}" presName="parentText" presStyleLbl="node1" presStyleIdx="6" presStyleCnt="7">
        <dgm:presLayoutVars>
          <dgm:chMax val="0"/>
          <dgm:bulletEnabled val="1"/>
        </dgm:presLayoutVars>
      </dgm:prSet>
      <dgm:spPr/>
    </dgm:pt>
  </dgm:ptLst>
  <dgm:cxnLst>
    <dgm:cxn modelId="{5FFC880A-B469-4D31-ABA8-6D5A781950E9}" srcId="{2DA122FB-085D-486F-BFED-AE65E5557905}" destId="{A3F51C70-A021-468C-9F00-821E3E432AD8}" srcOrd="3" destOrd="0" parTransId="{C03CDB08-B6D5-4E17-894B-5E27FD756EC2}" sibTransId="{B8558E85-49C7-4944-8722-2641D5F67EAB}"/>
    <dgm:cxn modelId="{92769216-BA29-4C97-A6D0-2A786D8832BC}" srcId="{2DA122FB-085D-486F-BFED-AE65E5557905}" destId="{ACA6F28A-0ABF-43BC-BBD5-0EF92D05ACE9}" srcOrd="6" destOrd="0" parTransId="{BBE2F7AB-DF3C-4347-9006-CD5FF16D92FB}" sibTransId="{97ED4881-AB82-4836-9243-778B5A35C70B}"/>
    <dgm:cxn modelId="{CF1A1821-14AD-43A0-ACB4-9E62132342A5}" type="presOf" srcId="{83E9F418-DEF0-45DE-A9ED-335277819AE8}" destId="{1431639F-90B3-4CB6-8D78-3FE09763BC22}" srcOrd="0" destOrd="0" presId="urn:microsoft.com/office/officeart/2005/8/layout/vList2"/>
    <dgm:cxn modelId="{BF570940-E694-4DAC-95A3-7FF1EB71B2CE}" type="presOf" srcId="{A3F51C70-A021-468C-9F00-821E3E432AD8}" destId="{FAA4331E-77C8-4093-BC99-BB37AD7BD109}" srcOrd="0" destOrd="0" presId="urn:microsoft.com/office/officeart/2005/8/layout/vList2"/>
    <dgm:cxn modelId="{E1A6F442-5612-438B-B27B-5DAA3C3F293D}" srcId="{2DA122FB-085D-486F-BFED-AE65E5557905}" destId="{D38D9947-AF73-4894-B267-77E45A8C9D3F}" srcOrd="4" destOrd="0" parTransId="{E01C4C2C-1144-4CAB-AFDB-603551A12E4A}" sibTransId="{2DDB514D-E30B-4B70-976B-EF17F9F6E931}"/>
    <dgm:cxn modelId="{4BB9FF6B-9585-465B-A0C1-35FBD4AB7E53}" srcId="{2DA122FB-085D-486F-BFED-AE65E5557905}" destId="{83E9F418-DEF0-45DE-A9ED-335277819AE8}" srcOrd="5" destOrd="0" parTransId="{3D735DBF-BF9F-4C6E-85E4-3E3317A4E1FC}" sibTransId="{3E29020E-3E52-42E4-837C-B2261DBEF5DD}"/>
    <dgm:cxn modelId="{82333E50-F26B-4D1A-BEC6-E60CDC815714}" srcId="{2DA122FB-085D-486F-BFED-AE65E5557905}" destId="{AB13888F-45F2-4958-BC90-55A39D01D28A}" srcOrd="0" destOrd="0" parTransId="{72DB8DE1-3221-4FAC-8D19-604B209714B8}" sibTransId="{48B35113-F365-4AE4-AC37-6073AD248440}"/>
    <dgm:cxn modelId="{A225037F-7FDE-46B8-B2F8-715A4EA20DA8}" type="presOf" srcId="{D38D9947-AF73-4894-B267-77E45A8C9D3F}" destId="{494CF049-771E-4E12-A787-96970C6F514B}" srcOrd="0" destOrd="0" presId="urn:microsoft.com/office/officeart/2005/8/layout/vList2"/>
    <dgm:cxn modelId="{3EADDFA2-35B6-4DA1-A4CB-F020D4C4C2F5}" type="presOf" srcId="{AB13888F-45F2-4958-BC90-55A39D01D28A}" destId="{961C6625-1557-41AA-A1E1-228037EB836F}" srcOrd="0" destOrd="0" presId="urn:microsoft.com/office/officeart/2005/8/layout/vList2"/>
    <dgm:cxn modelId="{187DD0B0-2369-45DD-9D91-CDE7081FDA5C}" srcId="{2DA122FB-085D-486F-BFED-AE65E5557905}" destId="{471872C2-A21A-4CEF-A32C-618C7C958C8C}" srcOrd="2" destOrd="0" parTransId="{58B6EFDB-3974-4B1D-9034-4BA996B9BBB9}" sibTransId="{B976FF49-981A-4375-A0D1-66FDA4779CE0}"/>
    <dgm:cxn modelId="{E54AFFB3-B32C-4E3F-BFDA-E46E22A6F15A}" type="presOf" srcId="{38BEE142-D6E0-4491-97E1-50F3BF2EBE0D}" destId="{959820F0-2F21-43CE-8D15-B62E1C2B7BEF}" srcOrd="0" destOrd="0" presId="urn:microsoft.com/office/officeart/2005/8/layout/vList2"/>
    <dgm:cxn modelId="{1B09C0D0-6705-42BA-A8E2-8DA11E635D48}" type="presOf" srcId="{ACA6F28A-0ABF-43BC-BBD5-0EF92D05ACE9}" destId="{6002F16A-D15C-411B-B945-77AB844DBF09}" srcOrd="0" destOrd="0" presId="urn:microsoft.com/office/officeart/2005/8/layout/vList2"/>
    <dgm:cxn modelId="{E98260E1-0C07-4063-B2B1-68197210B6BB}" type="presOf" srcId="{471872C2-A21A-4CEF-A32C-618C7C958C8C}" destId="{093399B5-B6A3-48E0-B58F-D4BF21B942F1}" srcOrd="0" destOrd="0" presId="urn:microsoft.com/office/officeart/2005/8/layout/vList2"/>
    <dgm:cxn modelId="{733303E2-3962-40A7-B614-157AC57E08DC}" type="presOf" srcId="{2DA122FB-085D-486F-BFED-AE65E5557905}" destId="{042D38C1-70EB-4588-A9BB-BACEE2EF4006}" srcOrd="0" destOrd="0" presId="urn:microsoft.com/office/officeart/2005/8/layout/vList2"/>
    <dgm:cxn modelId="{A20089E7-1C3F-4AAC-917A-3F71FEAFB26E}" srcId="{2DA122FB-085D-486F-BFED-AE65E5557905}" destId="{38BEE142-D6E0-4491-97E1-50F3BF2EBE0D}" srcOrd="1" destOrd="0" parTransId="{A49D6C31-5EEA-45C4-BB23-42E9AFB74236}" sibTransId="{FD197419-58F9-4FD9-9503-FF528B040322}"/>
    <dgm:cxn modelId="{F167C6CA-5D76-4647-99AD-C988B91AD1C1}" type="presParOf" srcId="{042D38C1-70EB-4588-A9BB-BACEE2EF4006}" destId="{961C6625-1557-41AA-A1E1-228037EB836F}" srcOrd="0" destOrd="0" presId="urn:microsoft.com/office/officeart/2005/8/layout/vList2"/>
    <dgm:cxn modelId="{066011E4-FC5E-470F-843D-0BE9E5BE53BF}" type="presParOf" srcId="{042D38C1-70EB-4588-A9BB-BACEE2EF4006}" destId="{D887A69D-6B86-4973-BDB1-D743E65D61AA}" srcOrd="1" destOrd="0" presId="urn:microsoft.com/office/officeart/2005/8/layout/vList2"/>
    <dgm:cxn modelId="{3B59D3CF-F884-4ABF-9600-24BBF90440FE}" type="presParOf" srcId="{042D38C1-70EB-4588-A9BB-BACEE2EF4006}" destId="{959820F0-2F21-43CE-8D15-B62E1C2B7BEF}" srcOrd="2" destOrd="0" presId="urn:microsoft.com/office/officeart/2005/8/layout/vList2"/>
    <dgm:cxn modelId="{7283E70F-DF9D-4202-B248-B72603E2C89E}" type="presParOf" srcId="{042D38C1-70EB-4588-A9BB-BACEE2EF4006}" destId="{CB8A1FE1-B860-45A3-A555-9FFFBCD0EAA9}" srcOrd="3" destOrd="0" presId="urn:microsoft.com/office/officeart/2005/8/layout/vList2"/>
    <dgm:cxn modelId="{4F404F5F-5111-4249-B83D-DE2B5B11D7F0}" type="presParOf" srcId="{042D38C1-70EB-4588-A9BB-BACEE2EF4006}" destId="{093399B5-B6A3-48E0-B58F-D4BF21B942F1}" srcOrd="4" destOrd="0" presId="urn:microsoft.com/office/officeart/2005/8/layout/vList2"/>
    <dgm:cxn modelId="{DEEBB6C6-C459-4CE9-9C81-F304CDB69E20}" type="presParOf" srcId="{042D38C1-70EB-4588-A9BB-BACEE2EF4006}" destId="{4E1E5684-F9C8-4A73-95DB-64B9E7138ECA}" srcOrd="5" destOrd="0" presId="urn:microsoft.com/office/officeart/2005/8/layout/vList2"/>
    <dgm:cxn modelId="{79BED0A7-C8B9-4AFF-86BF-607308B2CEC3}" type="presParOf" srcId="{042D38C1-70EB-4588-A9BB-BACEE2EF4006}" destId="{FAA4331E-77C8-4093-BC99-BB37AD7BD109}" srcOrd="6" destOrd="0" presId="urn:microsoft.com/office/officeart/2005/8/layout/vList2"/>
    <dgm:cxn modelId="{A0DD6D30-E4E3-4FDF-8B30-0FBC17AA7004}" type="presParOf" srcId="{042D38C1-70EB-4588-A9BB-BACEE2EF4006}" destId="{C3152E50-679C-4AC7-ABA3-2B9A20441805}" srcOrd="7" destOrd="0" presId="urn:microsoft.com/office/officeart/2005/8/layout/vList2"/>
    <dgm:cxn modelId="{41FEE23A-B9CB-432F-AC35-E11E8D9446E2}" type="presParOf" srcId="{042D38C1-70EB-4588-A9BB-BACEE2EF4006}" destId="{494CF049-771E-4E12-A787-96970C6F514B}" srcOrd="8" destOrd="0" presId="urn:microsoft.com/office/officeart/2005/8/layout/vList2"/>
    <dgm:cxn modelId="{87862EFC-A5E6-476B-B2CC-1F8F564BE8AD}" type="presParOf" srcId="{042D38C1-70EB-4588-A9BB-BACEE2EF4006}" destId="{3B8DB1D9-28B2-4A72-B8F1-8F88EB594136}" srcOrd="9" destOrd="0" presId="urn:microsoft.com/office/officeart/2005/8/layout/vList2"/>
    <dgm:cxn modelId="{92B55A7B-E8B9-4724-A6BD-EBE1EFE518EC}" type="presParOf" srcId="{042D38C1-70EB-4588-A9BB-BACEE2EF4006}" destId="{1431639F-90B3-4CB6-8D78-3FE09763BC22}" srcOrd="10" destOrd="0" presId="urn:microsoft.com/office/officeart/2005/8/layout/vList2"/>
    <dgm:cxn modelId="{E68CD63D-A09B-497E-A1F7-047ADA8D3DE5}" type="presParOf" srcId="{042D38C1-70EB-4588-A9BB-BACEE2EF4006}" destId="{2D94925D-2061-4137-A358-DE954973EFC8}" srcOrd="11" destOrd="0" presId="urn:microsoft.com/office/officeart/2005/8/layout/vList2"/>
    <dgm:cxn modelId="{DA6D6B0C-6BE9-4745-98F6-F049E2E54917}" type="presParOf" srcId="{042D38C1-70EB-4588-A9BB-BACEE2EF4006}" destId="{6002F16A-D15C-411B-B945-77AB844DBF09}"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20BDC0-F889-4D35-8CAC-77C817A807B7}">
      <dsp:nvSpPr>
        <dsp:cNvPr id="0" name=""/>
        <dsp:cNvSpPr/>
      </dsp:nvSpPr>
      <dsp:spPr>
        <a:xfrm>
          <a:off x="0" y="359983"/>
          <a:ext cx="4736364" cy="1721766"/>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s-ES" sz="1700" kern="1200" dirty="0">
              <a:latin typeface="Calibri" pitchFamily="34" charset="0"/>
            </a:rPr>
            <a:t>El </a:t>
          </a:r>
          <a:r>
            <a:rPr lang="es-ES" sz="1700" b="1" i="1" kern="1200" dirty="0">
              <a:latin typeface="Calibri" pitchFamily="34" charset="0"/>
            </a:rPr>
            <a:t>IR Framework </a:t>
          </a:r>
          <a:r>
            <a:rPr lang="es-ES" sz="1700" kern="1200" dirty="0">
              <a:latin typeface="Calibri" pitchFamily="34" charset="0"/>
            </a:rPr>
            <a:t>es un marco internacional creado para orientar a las organizaciones sobre los aspectos prácticos en el proceso de </a:t>
          </a:r>
          <a:r>
            <a:rPr lang="es-ES" sz="1700" i="1" kern="1200" dirty="0" err="1">
              <a:latin typeface="Calibri" pitchFamily="34" charset="0"/>
            </a:rPr>
            <a:t>reporting</a:t>
          </a:r>
          <a:r>
            <a:rPr lang="es-ES" sz="1700" kern="1200" dirty="0">
              <a:latin typeface="Calibri" pitchFamily="34" charset="0"/>
            </a:rPr>
            <a:t>. </a:t>
          </a:r>
        </a:p>
      </dsp:txBody>
      <dsp:txXfrm>
        <a:off x="84050" y="444033"/>
        <a:ext cx="4568264" cy="1553666"/>
      </dsp:txXfrm>
    </dsp:sp>
    <dsp:sp modelId="{33594DD6-4728-450F-A6B7-8FCECB94EEBE}">
      <dsp:nvSpPr>
        <dsp:cNvPr id="0" name=""/>
        <dsp:cNvSpPr/>
      </dsp:nvSpPr>
      <dsp:spPr>
        <a:xfrm>
          <a:off x="0" y="2130710"/>
          <a:ext cx="4736364" cy="1721766"/>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s-ES" sz="1700" kern="1200" dirty="0">
              <a:latin typeface="Calibri" pitchFamily="34" charset="0"/>
            </a:rPr>
            <a:t>El propósito es establecer Principios y Contenidos que rijan el contenido global de un informe integrado, así como explicar los conceptos fundamentales que los sustentan.</a:t>
          </a:r>
        </a:p>
      </dsp:txBody>
      <dsp:txXfrm>
        <a:off x="84050" y="2214760"/>
        <a:ext cx="4568264" cy="1553666"/>
      </dsp:txXfrm>
    </dsp:sp>
    <dsp:sp modelId="{95A2C108-E5AD-4491-B3DF-EE47124C69CE}">
      <dsp:nvSpPr>
        <dsp:cNvPr id="0" name=""/>
        <dsp:cNvSpPr/>
      </dsp:nvSpPr>
      <dsp:spPr>
        <a:xfrm>
          <a:off x="0" y="3901436"/>
          <a:ext cx="4736364" cy="1721766"/>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s-ES" sz="1700" kern="1200" dirty="0">
              <a:latin typeface="Calibri" pitchFamily="34" charset="0"/>
            </a:rPr>
            <a:t>No establece indicadores clave de desempeño específicos, métodos de medición, o la divulgación de asuntos particulares, pero incluye un cierto número de requerimientos que deben ser aplicados para que el informe integrado pueda estar de conformidad con dicho </a:t>
          </a:r>
          <a:r>
            <a:rPr lang="es-ES" sz="1700" i="1" kern="1200" dirty="0">
              <a:latin typeface="Calibri" pitchFamily="34" charset="0"/>
            </a:rPr>
            <a:t>Framework</a:t>
          </a:r>
          <a:r>
            <a:rPr lang="es-ES" sz="1700" kern="1200" dirty="0">
              <a:latin typeface="Calibri" pitchFamily="34" charset="0"/>
            </a:rPr>
            <a:t>.  </a:t>
          </a:r>
        </a:p>
      </dsp:txBody>
      <dsp:txXfrm>
        <a:off x="84050" y="3985486"/>
        <a:ext cx="4568264" cy="15536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1C6625-1557-41AA-A1E1-228037EB836F}">
      <dsp:nvSpPr>
        <dsp:cNvPr id="0" name=""/>
        <dsp:cNvSpPr/>
      </dsp:nvSpPr>
      <dsp:spPr>
        <a:xfrm>
          <a:off x="0" y="2739"/>
          <a:ext cx="7890100" cy="709449"/>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s-ES" sz="1600" kern="1200" dirty="0">
              <a:latin typeface="Calibri" pitchFamily="34" charset="0"/>
            </a:rPr>
            <a:t>El propósito del negocio debe ser superar la pobreza, afrontando uno o más problemas que amenazan a las personas y a la sociedad en general en áreas como la educación, salud, acceso a tecnología y el ambiente, entre otros. El fin último nunca es el máximo beneficio.</a:t>
          </a:r>
        </a:p>
      </dsp:txBody>
      <dsp:txXfrm>
        <a:off x="34632" y="37371"/>
        <a:ext cx="7820836" cy="640185"/>
      </dsp:txXfrm>
    </dsp:sp>
    <dsp:sp modelId="{959820F0-2F21-43CE-8D15-B62E1C2B7BEF}">
      <dsp:nvSpPr>
        <dsp:cNvPr id="0" name=""/>
        <dsp:cNvSpPr/>
      </dsp:nvSpPr>
      <dsp:spPr>
        <a:xfrm>
          <a:off x="0" y="723677"/>
          <a:ext cx="7890100" cy="709449"/>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s-ES" sz="1600" kern="1200" dirty="0">
              <a:latin typeface="Calibri" pitchFamily="34" charset="0"/>
            </a:rPr>
            <a:t>Debe ser financiera y económicamente sostenible.</a:t>
          </a:r>
        </a:p>
      </dsp:txBody>
      <dsp:txXfrm>
        <a:off x="34632" y="758309"/>
        <a:ext cx="7820836" cy="640185"/>
      </dsp:txXfrm>
    </dsp:sp>
    <dsp:sp modelId="{093399B5-B6A3-48E0-B58F-D4BF21B942F1}">
      <dsp:nvSpPr>
        <dsp:cNvPr id="0" name=""/>
        <dsp:cNvSpPr/>
      </dsp:nvSpPr>
      <dsp:spPr>
        <a:xfrm>
          <a:off x="0" y="1444616"/>
          <a:ext cx="7890100" cy="709449"/>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s-ES" sz="1600" kern="1200" dirty="0">
              <a:latin typeface="Calibri" pitchFamily="34" charset="0"/>
            </a:rPr>
            <a:t>Los inversores deben recibir de vuelta solamente la cantidad invertida, no dividendos, primas ni ningún tipo de regalía después de la inversión.</a:t>
          </a:r>
        </a:p>
      </dsp:txBody>
      <dsp:txXfrm>
        <a:off x="34632" y="1479248"/>
        <a:ext cx="7820836" cy="640185"/>
      </dsp:txXfrm>
    </dsp:sp>
    <dsp:sp modelId="{FAA4331E-77C8-4093-BC99-BB37AD7BD109}">
      <dsp:nvSpPr>
        <dsp:cNvPr id="0" name=""/>
        <dsp:cNvSpPr/>
      </dsp:nvSpPr>
      <dsp:spPr>
        <a:xfrm>
          <a:off x="0" y="2165555"/>
          <a:ext cx="7890100" cy="709449"/>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s-ES" sz="1600" kern="1200" dirty="0">
              <a:latin typeface="Calibri" pitchFamily="34" charset="0"/>
            </a:rPr>
            <a:t>Una vez que la cantidad invertida es devuelta, el beneficio se mantiene en la compañía, negocio o empresa para expandirse o mejorarse.</a:t>
          </a:r>
        </a:p>
      </dsp:txBody>
      <dsp:txXfrm>
        <a:off x="34632" y="2200187"/>
        <a:ext cx="7820836" cy="640185"/>
      </dsp:txXfrm>
    </dsp:sp>
    <dsp:sp modelId="{494CF049-771E-4E12-A787-96970C6F514B}">
      <dsp:nvSpPr>
        <dsp:cNvPr id="0" name=""/>
        <dsp:cNvSpPr/>
      </dsp:nvSpPr>
      <dsp:spPr>
        <a:xfrm>
          <a:off x="0" y="2886493"/>
          <a:ext cx="7890100" cy="709449"/>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s-ES" sz="1600" kern="1200">
              <a:latin typeface="Calibri" pitchFamily="34" charset="0"/>
            </a:rPr>
            <a:t>Respetar el medioambiente.</a:t>
          </a:r>
        </a:p>
      </dsp:txBody>
      <dsp:txXfrm>
        <a:off x="34632" y="2921125"/>
        <a:ext cx="7820836" cy="640185"/>
      </dsp:txXfrm>
    </dsp:sp>
    <dsp:sp modelId="{1431639F-90B3-4CB6-8D78-3FE09763BC22}">
      <dsp:nvSpPr>
        <dsp:cNvPr id="0" name=""/>
        <dsp:cNvSpPr/>
      </dsp:nvSpPr>
      <dsp:spPr>
        <a:xfrm>
          <a:off x="0" y="3607432"/>
          <a:ext cx="7890100" cy="709449"/>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s-ES" sz="1600" kern="1200" dirty="0">
              <a:latin typeface="Calibri" pitchFamily="34" charset="0"/>
            </a:rPr>
            <a:t>Sus empleados tienen un sueldo justo y mejores condiciones laborales que lo normal.</a:t>
          </a:r>
        </a:p>
      </dsp:txBody>
      <dsp:txXfrm>
        <a:off x="34632" y="3642064"/>
        <a:ext cx="7820836" cy="640185"/>
      </dsp:txXfrm>
    </dsp:sp>
    <dsp:sp modelId="{6002F16A-D15C-411B-B945-77AB844DBF09}">
      <dsp:nvSpPr>
        <dsp:cNvPr id="0" name=""/>
        <dsp:cNvSpPr/>
      </dsp:nvSpPr>
      <dsp:spPr>
        <a:xfrm>
          <a:off x="0" y="4328371"/>
          <a:ext cx="7890100" cy="709449"/>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s-ES" sz="1600" kern="1200" dirty="0">
              <a:latin typeface="Calibri" pitchFamily="34" charset="0"/>
            </a:rPr>
            <a:t>La compañía, negocio, o empresa social hace todo lo anterior: con alegría."</a:t>
          </a:r>
        </a:p>
      </dsp:txBody>
      <dsp:txXfrm>
        <a:off x="34632" y="4363003"/>
        <a:ext cx="7820836" cy="64018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9565DF0-A823-447F-90E9-A0AB04268317}" type="datetimeFigureOut">
              <a:rPr lang="pt-BR" smtClean="0"/>
              <a:pPr/>
              <a:t>30/05/2023</a:t>
            </a:fld>
            <a:endParaRPr lang="pt-BR"/>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pt-B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4D3EF6D-8D81-40A9-8812-C9928FF0BF8C}" type="slidenum">
              <a:rPr lang="pt-BR" smtClean="0"/>
              <a:pPr/>
              <a:t>‹Nº›</a:t>
            </a:fld>
            <a:endParaRPr lang="pt-BR"/>
          </a:p>
        </p:txBody>
      </p:sp>
    </p:spTree>
    <p:extLst>
      <p:ext uri="{BB962C8B-B14F-4D97-AF65-F5344CB8AC3E}">
        <p14:creationId xmlns:p14="http://schemas.microsoft.com/office/powerpoint/2010/main" val="485731382"/>
      </p:ext>
    </p:extLst>
  </p:cSld>
  <p:clrMap bg1="lt1" tx1="dk1" bg2="lt2" tx2="dk2" accent1="accent1" accent2="accent2" accent3="accent3" accent4="accent4" accent5="accent5" accent6="accent6" hlink="hlink" folHlink="folHlink"/>
  <p:notesStyle>
    <a:lvl1pPr marL="0" algn="l" defTabSz="914239" rtl="0" eaLnBrk="1" latinLnBrk="0" hangingPunct="1">
      <a:defRPr sz="1200" kern="1200">
        <a:solidFill>
          <a:schemeClr val="tx1"/>
        </a:solidFill>
        <a:latin typeface="+mn-lt"/>
        <a:ea typeface="+mn-ea"/>
        <a:cs typeface="+mn-cs"/>
      </a:defRPr>
    </a:lvl1pPr>
    <a:lvl2pPr marL="457119" algn="l" defTabSz="914239" rtl="0" eaLnBrk="1" latinLnBrk="0" hangingPunct="1">
      <a:defRPr sz="1200" kern="1200">
        <a:solidFill>
          <a:schemeClr val="tx1"/>
        </a:solidFill>
        <a:latin typeface="+mn-lt"/>
        <a:ea typeface="+mn-ea"/>
        <a:cs typeface="+mn-cs"/>
      </a:defRPr>
    </a:lvl2pPr>
    <a:lvl3pPr marL="914239" algn="l" defTabSz="914239" rtl="0" eaLnBrk="1" latinLnBrk="0" hangingPunct="1">
      <a:defRPr sz="1200" kern="1200">
        <a:solidFill>
          <a:schemeClr val="tx1"/>
        </a:solidFill>
        <a:latin typeface="+mn-lt"/>
        <a:ea typeface="+mn-ea"/>
        <a:cs typeface="+mn-cs"/>
      </a:defRPr>
    </a:lvl3pPr>
    <a:lvl4pPr marL="1371358" algn="l" defTabSz="914239" rtl="0" eaLnBrk="1" latinLnBrk="0" hangingPunct="1">
      <a:defRPr sz="1200" kern="1200">
        <a:solidFill>
          <a:schemeClr val="tx1"/>
        </a:solidFill>
        <a:latin typeface="+mn-lt"/>
        <a:ea typeface="+mn-ea"/>
        <a:cs typeface="+mn-cs"/>
      </a:defRPr>
    </a:lvl4pPr>
    <a:lvl5pPr marL="1828477" algn="l" defTabSz="914239" rtl="0" eaLnBrk="1" latinLnBrk="0" hangingPunct="1">
      <a:defRPr sz="1200" kern="1200">
        <a:solidFill>
          <a:schemeClr val="tx1"/>
        </a:solidFill>
        <a:latin typeface="+mn-lt"/>
        <a:ea typeface="+mn-ea"/>
        <a:cs typeface="+mn-cs"/>
      </a:defRPr>
    </a:lvl5pPr>
    <a:lvl6pPr marL="2285596" algn="l" defTabSz="914239" rtl="0" eaLnBrk="1" latinLnBrk="0" hangingPunct="1">
      <a:defRPr sz="1200" kern="1200">
        <a:solidFill>
          <a:schemeClr val="tx1"/>
        </a:solidFill>
        <a:latin typeface="+mn-lt"/>
        <a:ea typeface="+mn-ea"/>
        <a:cs typeface="+mn-cs"/>
      </a:defRPr>
    </a:lvl6pPr>
    <a:lvl7pPr marL="2742716" algn="l" defTabSz="914239" rtl="0" eaLnBrk="1" latinLnBrk="0" hangingPunct="1">
      <a:defRPr sz="1200" kern="1200">
        <a:solidFill>
          <a:schemeClr val="tx1"/>
        </a:solidFill>
        <a:latin typeface="+mn-lt"/>
        <a:ea typeface="+mn-ea"/>
        <a:cs typeface="+mn-cs"/>
      </a:defRPr>
    </a:lvl7pPr>
    <a:lvl8pPr marL="3199835" algn="l" defTabSz="914239" rtl="0" eaLnBrk="1" latinLnBrk="0" hangingPunct="1">
      <a:defRPr sz="1200" kern="1200">
        <a:solidFill>
          <a:schemeClr val="tx1"/>
        </a:solidFill>
        <a:latin typeface="+mn-lt"/>
        <a:ea typeface="+mn-ea"/>
        <a:cs typeface="+mn-cs"/>
      </a:defRPr>
    </a:lvl8pPr>
    <a:lvl9pPr marL="3656954" algn="l" defTabSz="91423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CC55E764-D64F-433D-A632-6FBF052BC61E}" type="slidenum">
              <a:rPr lang="es-ES" altLang="es-ES" smtClean="0"/>
              <a:pPr/>
              <a:t>4</a:t>
            </a:fld>
            <a:endParaRPr lang="es-ES" altLang="es-ES"/>
          </a:p>
        </p:txBody>
      </p:sp>
      <p:sp>
        <p:nvSpPr>
          <p:cNvPr id="51203" name="Rectangle 2"/>
          <p:cNvSpPr>
            <a:spLocks noGrp="1" noRot="1" noChangeAspect="1" noChangeArrowheads="1" noTextEdit="1"/>
          </p:cNvSpPr>
          <p:nvPr>
            <p:ph type="sldImg"/>
          </p:nvPr>
        </p:nvSpPr>
        <p:spPr>
          <a:xfrm>
            <a:off x="1163638" y="701675"/>
            <a:ext cx="4586287" cy="3440113"/>
          </a:xfrm>
          <a:ln/>
        </p:spPr>
      </p:sp>
      <p:sp>
        <p:nvSpPr>
          <p:cNvPr id="51204" name="Rectangle 3"/>
          <p:cNvSpPr>
            <a:spLocks noGrp="1" noChangeArrowheads="1"/>
          </p:cNvSpPr>
          <p:nvPr>
            <p:ph type="body" idx="1"/>
          </p:nvPr>
        </p:nvSpPr>
        <p:spPr>
          <a:xfrm>
            <a:off x="931863" y="4351338"/>
            <a:ext cx="5048250" cy="4141787"/>
          </a:xfrm>
          <a:noFill/>
          <a:ln/>
        </p:spPr>
        <p:txBody>
          <a:bodyPr/>
          <a:lstStyle/>
          <a:p>
            <a:pPr eaLnBrk="1" hangingPunct="1"/>
            <a:r>
              <a:rPr lang="es-MX" altLang="es-ES" sz="1000">
                <a:latin typeface="Tahoma" pitchFamily="34" charset="0"/>
              </a:rPr>
              <a:t>Es una herramienta clave para la generación de información económico-financiera.</a:t>
            </a:r>
          </a:p>
          <a:p>
            <a:pPr eaLnBrk="1" hangingPunct="1"/>
            <a:endParaRPr lang="es-MX" altLang="es-ES" sz="1000">
              <a:latin typeface="Tahoma" pitchFamily="34" charset="0"/>
            </a:endParaRPr>
          </a:p>
          <a:p>
            <a:pPr eaLnBrk="1" hangingPunct="1"/>
            <a:r>
              <a:rPr lang="es-MX" altLang="es-ES" sz="1000">
                <a:latin typeface="Tahoma" pitchFamily="34" charset="0"/>
              </a:rPr>
              <a:t>La idea que el objetivo de la contabilidad es suministrar útil para para la toma de decisiones ha considerable terreno, desplazando al viejo concepto que la contabilidad es un elemento mantenido porque hay dispoosiciones legales que lo exigen.</a:t>
            </a:r>
            <a:endParaRPr lang="es-ES" altLang="es-ES" sz="1000">
              <a:latin typeface="Tahoma"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366717E5-5752-44BA-9059-A0174E82A76C}" type="slidenum">
              <a:rPr lang="es-ES" altLang="es-ES" smtClean="0"/>
              <a:pPr/>
              <a:t>8</a:t>
            </a:fld>
            <a:endParaRPr lang="es-ES" altLang="es-ES"/>
          </a:p>
        </p:txBody>
      </p:sp>
      <p:sp>
        <p:nvSpPr>
          <p:cNvPr id="54275" name="Rectangle 2"/>
          <p:cNvSpPr>
            <a:spLocks noGrp="1" noRot="1" noChangeAspect="1" noChangeArrowheads="1" noTextEdit="1"/>
          </p:cNvSpPr>
          <p:nvPr>
            <p:ph type="sldImg"/>
          </p:nvPr>
        </p:nvSpPr>
        <p:spPr>
          <a:xfrm>
            <a:off x="1163638" y="701675"/>
            <a:ext cx="4586287" cy="3440113"/>
          </a:xfrm>
          <a:ln/>
        </p:spPr>
      </p:sp>
      <p:sp>
        <p:nvSpPr>
          <p:cNvPr id="54276" name="Rectangle 3"/>
          <p:cNvSpPr>
            <a:spLocks noGrp="1" noChangeArrowheads="1"/>
          </p:cNvSpPr>
          <p:nvPr>
            <p:ph type="body" idx="1"/>
          </p:nvPr>
        </p:nvSpPr>
        <p:spPr>
          <a:xfrm>
            <a:off x="931863" y="4351338"/>
            <a:ext cx="5048250" cy="4141787"/>
          </a:xfrm>
          <a:noFill/>
          <a:ln/>
        </p:spPr>
        <p:txBody>
          <a:bodyPr/>
          <a:lstStyle/>
          <a:p>
            <a:pPr eaLnBrk="1" hangingPunct="1"/>
            <a:r>
              <a:rPr lang="es-MX" altLang="es-ES" sz="1000">
                <a:latin typeface="Tahoma" pitchFamily="34" charset="0"/>
              </a:rPr>
              <a:t>La memoria es realizada por los Directores de la empresa.</a:t>
            </a:r>
            <a:endParaRPr lang="es-ES" altLang="es-ES" sz="1000">
              <a:latin typeface="Tahoma"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72DC199F-A541-4C83-84F8-147FA7974599}" type="slidenum">
              <a:rPr lang="es-ES" altLang="es-ES" smtClean="0"/>
              <a:pPr/>
              <a:t>10</a:t>
            </a:fld>
            <a:endParaRPr lang="es-ES" altLang="es-ES"/>
          </a:p>
        </p:txBody>
      </p:sp>
      <p:sp>
        <p:nvSpPr>
          <p:cNvPr id="55299" name="Rectangle 2"/>
          <p:cNvSpPr>
            <a:spLocks noGrp="1" noRot="1" noChangeAspect="1" noChangeArrowheads="1" noTextEdit="1"/>
          </p:cNvSpPr>
          <p:nvPr>
            <p:ph type="sldImg"/>
          </p:nvPr>
        </p:nvSpPr>
        <p:spPr>
          <a:xfrm>
            <a:off x="1163638" y="701675"/>
            <a:ext cx="4586287" cy="3440113"/>
          </a:xfrm>
          <a:ln/>
        </p:spPr>
      </p:sp>
      <p:sp>
        <p:nvSpPr>
          <p:cNvPr id="55300" name="Rectangle 3"/>
          <p:cNvSpPr>
            <a:spLocks noGrp="1" noChangeArrowheads="1"/>
          </p:cNvSpPr>
          <p:nvPr>
            <p:ph type="body" idx="1"/>
          </p:nvPr>
        </p:nvSpPr>
        <p:spPr>
          <a:xfrm>
            <a:off x="931863" y="4351338"/>
            <a:ext cx="5048250" cy="4141787"/>
          </a:xfrm>
          <a:noFill/>
          <a:ln/>
        </p:spPr>
        <p:txBody>
          <a:bodyPr/>
          <a:lstStyle/>
          <a:p>
            <a:pPr eaLnBrk="1" hangingPunct="1"/>
            <a:r>
              <a:rPr lang="es-MX" altLang="es-ES" sz="1000">
                <a:latin typeface="Tahoma" pitchFamily="34" charset="0"/>
              </a:rPr>
              <a:t>La memoria es realizada por los Directores de la empresa.</a:t>
            </a:r>
            <a:endParaRPr lang="es-ES" altLang="es-ES" sz="1000">
              <a:latin typeface="Tahoma"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429B79AF-92D7-4CA8-9315-0FEFFCFA23A3}" type="slidenum">
              <a:rPr lang="es-ES" altLang="es-ES" smtClean="0"/>
              <a:pPr/>
              <a:t>19</a:t>
            </a:fld>
            <a:endParaRPr lang="es-ES" altLang="es-ES"/>
          </a:p>
        </p:txBody>
      </p:sp>
      <p:sp>
        <p:nvSpPr>
          <p:cNvPr id="56323" name="Rectangle 2"/>
          <p:cNvSpPr>
            <a:spLocks noGrp="1" noRot="1" noChangeAspect="1" noChangeArrowheads="1" noTextEdit="1"/>
          </p:cNvSpPr>
          <p:nvPr>
            <p:ph type="sldImg"/>
          </p:nvPr>
        </p:nvSpPr>
        <p:spPr>
          <a:xfrm>
            <a:off x="1163638" y="701675"/>
            <a:ext cx="4586287" cy="3440113"/>
          </a:xfrm>
          <a:ln/>
        </p:spPr>
      </p:sp>
      <p:sp>
        <p:nvSpPr>
          <p:cNvPr id="56324" name="Rectangle 3"/>
          <p:cNvSpPr>
            <a:spLocks noGrp="1" noChangeArrowheads="1"/>
          </p:cNvSpPr>
          <p:nvPr>
            <p:ph type="body" idx="1"/>
          </p:nvPr>
        </p:nvSpPr>
        <p:spPr>
          <a:xfrm>
            <a:off x="931863" y="4351338"/>
            <a:ext cx="5048250" cy="4141787"/>
          </a:xfrm>
          <a:noFill/>
          <a:ln/>
        </p:spPr>
        <p:txBody>
          <a:bodyPr/>
          <a:lstStyle/>
          <a:p>
            <a:pPr eaLnBrk="1" hangingPunct="1"/>
            <a:r>
              <a:rPr lang="es-AR" altLang="es-ES" sz="1000" dirty="0">
                <a:latin typeface="Tahoma" pitchFamily="34" charset="0"/>
              </a:rPr>
              <a:t>I</a:t>
            </a:r>
            <a:endParaRPr lang="es-ES" altLang="es-ES" sz="1000" dirty="0">
              <a:latin typeface="Tahoma"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39FF2D89-B4CD-4B08-9BB3-30F2A1D4B261}" type="slidenum">
              <a:rPr lang="es-ES" altLang="es-ES" smtClean="0"/>
              <a:pPr/>
              <a:t>20</a:t>
            </a:fld>
            <a:endParaRPr lang="es-ES" altLang="es-ES"/>
          </a:p>
        </p:txBody>
      </p:sp>
      <p:sp>
        <p:nvSpPr>
          <p:cNvPr id="57347" name="Rectangle 2"/>
          <p:cNvSpPr>
            <a:spLocks noGrp="1" noRot="1" noChangeAspect="1" noChangeArrowheads="1" noTextEdit="1"/>
          </p:cNvSpPr>
          <p:nvPr>
            <p:ph type="sldImg"/>
          </p:nvPr>
        </p:nvSpPr>
        <p:spPr>
          <a:xfrm>
            <a:off x="1163638" y="701675"/>
            <a:ext cx="4586287" cy="3440113"/>
          </a:xfrm>
          <a:ln/>
        </p:spPr>
      </p:sp>
      <p:sp>
        <p:nvSpPr>
          <p:cNvPr id="57348" name="Rectangle 3"/>
          <p:cNvSpPr>
            <a:spLocks noGrp="1" noChangeArrowheads="1"/>
          </p:cNvSpPr>
          <p:nvPr>
            <p:ph type="body" idx="1"/>
          </p:nvPr>
        </p:nvSpPr>
        <p:spPr>
          <a:xfrm>
            <a:off x="931863" y="4351338"/>
            <a:ext cx="5048250" cy="4141787"/>
          </a:xfrm>
          <a:noFill/>
          <a:ln/>
        </p:spPr>
        <p:txBody>
          <a:bodyPr/>
          <a:lstStyle/>
          <a:p>
            <a:pPr eaLnBrk="1" hangingPunct="1"/>
            <a:r>
              <a:rPr lang="es-AR" altLang="es-ES" sz="1000" dirty="0">
                <a:latin typeface="Tahoma" pitchFamily="34" charset="0"/>
              </a:rPr>
              <a:t>I) Si bien el Balance me dice que bienes tengo y cómo me financio, no me dice si esto es suficiente o si gano más o menos plata que otros.  Hay algunos </a:t>
            </a:r>
            <a:r>
              <a:rPr lang="es-AR" altLang="es-ES" sz="1000" dirty="0" err="1">
                <a:latin typeface="Tahoma" pitchFamily="34" charset="0"/>
              </a:rPr>
              <a:t>indices</a:t>
            </a:r>
            <a:r>
              <a:rPr lang="es-AR" altLang="es-ES" sz="1000" dirty="0">
                <a:latin typeface="Tahoma" pitchFamily="34" charset="0"/>
              </a:rPr>
              <a:t> que me indican "Rentabilidad" o "Rotación" pero no me dicen si está bien o mal.</a:t>
            </a:r>
          </a:p>
          <a:p>
            <a:pPr eaLnBrk="1" hangingPunct="1"/>
            <a:r>
              <a:rPr lang="es-AR" altLang="es-ES" sz="1000" dirty="0">
                <a:latin typeface="Tahoma" pitchFamily="34" charset="0"/>
              </a:rPr>
              <a:t>II) Lo importante de los INDICES es conocer una media o STD del Mercado y de la Industria, para poder saber si esta empresa en particular tiene </a:t>
            </a:r>
            <a:r>
              <a:rPr lang="es-AR" altLang="es-ES" sz="1000" dirty="0" err="1">
                <a:latin typeface="Tahoma" pitchFamily="34" charset="0"/>
              </a:rPr>
              <a:t>indices</a:t>
            </a:r>
            <a:r>
              <a:rPr lang="es-AR" altLang="es-ES" sz="1000" dirty="0">
                <a:latin typeface="Tahoma" pitchFamily="34" charset="0"/>
              </a:rPr>
              <a:t> adecuados para el negocio en el que está desarrollándose o si puede cumplir con su estrategia y misión específica.</a:t>
            </a:r>
          </a:p>
          <a:p>
            <a:pPr eaLnBrk="1" hangingPunct="1"/>
            <a:endParaRPr lang="es-AR" altLang="es-ES" sz="1000" dirty="0">
              <a:latin typeface="Tahoma" pitchFamily="34" charset="0"/>
            </a:endParaRPr>
          </a:p>
          <a:p>
            <a:pPr eaLnBrk="1" hangingPunct="1"/>
            <a:r>
              <a:rPr lang="es-MX" altLang="es-ES" sz="1000" dirty="0">
                <a:latin typeface="Tahoma" pitchFamily="34" charset="0"/>
              </a:rPr>
              <a:t>Dentro del análisis e interpretación de la información financiera tenemos:</a:t>
            </a:r>
          </a:p>
          <a:p>
            <a:pPr eaLnBrk="1" hangingPunct="1">
              <a:buFontTx/>
              <a:buChar char="-"/>
            </a:pPr>
            <a:r>
              <a:rPr lang="es-MX" altLang="es-ES" sz="1000" dirty="0">
                <a:latin typeface="Tahoma" pitchFamily="34" charset="0"/>
              </a:rPr>
              <a:t>La lectura crítica de los estados contables y toda la información complementaria incluyendo el informe de los auditores. Dentro del Balance General: Sus activos (corrientes y fijos), los criterios de amortización, las potenciales contingencias. En el Estado de Resultados analizamos la evolución de los ingresos, gastos y resultados netos, la calidad de los resultados (su </a:t>
            </a:r>
            <a:r>
              <a:rPr lang="es-MX" altLang="es-ES" sz="1000" dirty="0" err="1">
                <a:latin typeface="Tahoma" pitchFamily="34" charset="0"/>
              </a:rPr>
              <a:t>repetibilidad</a:t>
            </a:r>
            <a:r>
              <a:rPr lang="es-MX" altLang="es-ES" sz="1000" dirty="0">
                <a:latin typeface="Tahoma" pitchFamily="34" charset="0"/>
              </a:rPr>
              <a:t> futura), etc. (EEPN, EOAF)</a:t>
            </a:r>
          </a:p>
          <a:p>
            <a:pPr eaLnBrk="1" hangingPunct="1">
              <a:buFontTx/>
              <a:buChar char="-"/>
            </a:pPr>
            <a:r>
              <a:rPr lang="es-MX" altLang="es-ES" sz="1000" dirty="0">
                <a:latin typeface="Tahoma" pitchFamily="34" charset="0"/>
              </a:rPr>
              <a:t>El </a:t>
            </a:r>
            <a:r>
              <a:rPr lang="es-MX" altLang="es-ES" sz="1000" dirty="0" err="1">
                <a:latin typeface="Tahoma" pitchFamily="34" charset="0"/>
              </a:rPr>
              <a:t>ánalisis</a:t>
            </a:r>
            <a:r>
              <a:rPr lang="es-MX" altLang="es-ES" sz="1000" dirty="0">
                <a:latin typeface="Tahoma" pitchFamily="34" charset="0"/>
              </a:rPr>
              <a:t> del sector empresario, su ambiente y el mercado.</a:t>
            </a:r>
          </a:p>
          <a:p>
            <a:pPr eaLnBrk="1" hangingPunct="1">
              <a:buFontTx/>
              <a:buChar char="-"/>
            </a:pPr>
            <a:r>
              <a:rPr lang="es-MX" altLang="es-ES" sz="1000" dirty="0">
                <a:latin typeface="Tahoma" pitchFamily="34" charset="0"/>
              </a:rPr>
              <a:t>Los presupuestos económicos y financieros, proyecciones de ventas (precios y unidades), producción, costos, gastos, etc.</a:t>
            </a:r>
          </a:p>
          <a:p>
            <a:pPr eaLnBrk="1" hangingPunct="1">
              <a:buFontTx/>
              <a:buChar char="-"/>
            </a:pPr>
            <a:r>
              <a:rPr lang="es-MX" altLang="es-ES" sz="1000" dirty="0">
                <a:latin typeface="Tahoma" pitchFamily="34" charset="0"/>
              </a:rPr>
              <a:t>Análisis de la situación fiscal (aprovechamiento de ventajas impositivas, contingencias fiscales, etc.)</a:t>
            </a:r>
          </a:p>
          <a:p>
            <a:pPr eaLnBrk="1" hangingPunct="1">
              <a:buFontTx/>
              <a:buChar char="-"/>
            </a:pPr>
            <a:r>
              <a:rPr lang="es-MX" altLang="es-ES" sz="1000" dirty="0">
                <a:latin typeface="Tahoma" pitchFamily="34" charset="0"/>
              </a:rPr>
              <a:t>Interpretación de índices para la información financiera.</a:t>
            </a:r>
            <a:endParaRPr lang="es-ES" altLang="es-ES" sz="1000" dirty="0">
              <a:latin typeface="Tahoma"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2939BFD8-A228-45EA-B1E4-4B8D334CAE34}" type="slidenum">
              <a:rPr lang="es-ES" altLang="es-ES" smtClean="0"/>
              <a:pPr/>
              <a:t>21</a:t>
            </a:fld>
            <a:endParaRPr lang="es-ES" altLang="es-ES"/>
          </a:p>
        </p:txBody>
      </p:sp>
      <p:sp>
        <p:nvSpPr>
          <p:cNvPr id="58371" name="Rectangle 2"/>
          <p:cNvSpPr>
            <a:spLocks noGrp="1" noRot="1" noChangeAspect="1" noChangeArrowheads="1" noTextEdit="1"/>
          </p:cNvSpPr>
          <p:nvPr>
            <p:ph type="sldImg"/>
          </p:nvPr>
        </p:nvSpPr>
        <p:spPr>
          <a:xfrm>
            <a:off x="1163638" y="701675"/>
            <a:ext cx="4586287" cy="3440113"/>
          </a:xfrm>
          <a:ln/>
        </p:spPr>
      </p:sp>
      <p:sp>
        <p:nvSpPr>
          <p:cNvPr id="58372" name="Rectangle 3"/>
          <p:cNvSpPr>
            <a:spLocks noGrp="1" noChangeArrowheads="1"/>
          </p:cNvSpPr>
          <p:nvPr>
            <p:ph type="body" idx="1"/>
          </p:nvPr>
        </p:nvSpPr>
        <p:spPr>
          <a:xfrm>
            <a:off x="931863" y="4351338"/>
            <a:ext cx="5048250" cy="4141787"/>
          </a:xfrm>
          <a:noFill/>
          <a:ln/>
        </p:spPr>
        <p:txBody>
          <a:bodyPr/>
          <a:lstStyle/>
          <a:p>
            <a:pPr eaLnBrk="1" hangingPunct="1"/>
            <a:r>
              <a:rPr lang="es-AR" altLang="es-ES" sz="1000">
                <a:latin typeface="Tahoma" pitchFamily="34" charset="0"/>
              </a:rPr>
              <a:t>I) Si bien el Balance me dice que bienes tengo y cómo me financio, no me dice si esto es suficiente o si gano más o menos plata que otros.  Hay algunos indices que me indican "Rentabilidad" o "Rotación" pero no me dicen si está bien o mal.</a:t>
            </a:r>
          </a:p>
          <a:p>
            <a:pPr eaLnBrk="1" hangingPunct="1"/>
            <a:r>
              <a:rPr lang="es-AR" altLang="es-ES" sz="1000">
                <a:latin typeface="Tahoma" pitchFamily="34" charset="0"/>
              </a:rPr>
              <a:t>II) Lo importante de los INDICES es conocer una media o STD del Mercado y de la Industria, para poder saber si esta empresa en particular tiene indices adecuados para el negocio en el que está desarrollándose o si puede cumplir con su estrategia y misión específica.</a:t>
            </a:r>
          </a:p>
          <a:p>
            <a:pPr eaLnBrk="1" hangingPunct="1"/>
            <a:endParaRPr lang="es-AR" altLang="es-ES" sz="1000">
              <a:latin typeface="Tahoma" pitchFamily="34" charset="0"/>
            </a:endParaRPr>
          </a:p>
          <a:p>
            <a:pPr eaLnBrk="1" hangingPunct="1"/>
            <a:r>
              <a:rPr lang="es-MX" altLang="es-ES" sz="1000">
                <a:latin typeface="Tahoma" pitchFamily="34" charset="0"/>
              </a:rPr>
              <a:t>Dentro del análisis e interpretación de la información financiera tenemos:</a:t>
            </a:r>
          </a:p>
          <a:p>
            <a:pPr eaLnBrk="1" hangingPunct="1">
              <a:buFontTx/>
              <a:buChar char="-"/>
            </a:pPr>
            <a:r>
              <a:rPr lang="es-MX" altLang="es-ES" sz="1000">
                <a:latin typeface="Tahoma" pitchFamily="34" charset="0"/>
              </a:rPr>
              <a:t>La lectura crítica de los estados contables y toda la información complementaria incluyendo el informe de los auditores. Dentro del Balance General: Sus activos (corrientes y fijos), los criterios de amortización, las potenciales contingencias. En el Estado de Resultados analizamos la evolución de los ingresos, gastos y resultados netos, la calidad de los resultados (su repetibilidad futura), etc. (EEPN, EOAF)</a:t>
            </a:r>
          </a:p>
          <a:p>
            <a:pPr eaLnBrk="1" hangingPunct="1">
              <a:buFontTx/>
              <a:buChar char="-"/>
            </a:pPr>
            <a:r>
              <a:rPr lang="es-MX" altLang="es-ES" sz="1000">
                <a:latin typeface="Tahoma" pitchFamily="34" charset="0"/>
              </a:rPr>
              <a:t>El ánalisis del sector empresario, su ambiente y el mercado.</a:t>
            </a:r>
          </a:p>
          <a:p>
            <a:pPr eaLnBrk="1" hangingPunct="1">
              <a:buFontTx/>
              <a:buChar char="-"/>
            </a:pPr>
            <a:r>
              <a:rPr lang="es-MX" altLang="es-ES" sz="1000">
                <a:latin typeface="Tahoma" pitchFamily="34" charset="0"/>
              </a:rPr>
              <a:t>Los presupuestos económicos y financieros, proyecciones de ventas (precios y unidades), producción, costos, gastos, etc.</a:t>
            </a:r>
          </a:p>
          <a:p>
            <a:pPr eaLnBrk="1" hangingPunct="1">
              <a:buFontTx/>
              <a:buChar char="-"/>
            </a:pPr>
            <a:r>
              <a:rPr lang="es-MX" altLang="es-ES" sz="1000">
                <a:latin typeface="Tahoma" pitchFamily="34" charset="0"/>
              </a:rPr>
              <a:t>Análisis de la situación fiscal (aprovechamiento de ventajas impositivas, contingencias fiscales, etc.)</a:t>
            </a:r>
          </a:p>
          <a:p>
            <a:pPr eaLnBrk="1" hangingPunct="1">
              <a:buFontTx/>
              <a:buChar char="-"/>
            </a:pPr>
            <a:r>
              <a:rPr lang="es-MX" altLang="es-ES" sz="1000">
                <a:latin typeface="Tahoma" pitchFamily="34" charset="0"/>
              </a:rPr>
              <a:t>Interpretación de índices para la información financiera.</a:t>
            </a:r>
            <a:endParaRPr lang="es-ES" altLang="es-ES" sz="1000">
              <a:latin typeface="Tahoma"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B0752C9A-FE75-4582-9B3A-172CDE599FBE}" type="slidenum">
              <a:rPr lang="es-ES" altLang="es-ES" smtClean="0"/>
              <a:pPr/>
              <a:t>22</a:t>
            </a:fld>
            <a:endParaRPr lang="es-ES" altLang="es-ES"/>
          </a:p>
        </p:txBody>
      </p:sp>
      <p:sp>
        <p:nvSpPr>
          <p:cNvPr id="60419" name="Rectangle 2"/>
          <p:cNvSpPr>
            <a:spLocks noGrp="1" noRot="1" noChangeAspect="1" noChangeArrowheads="1" noTextEdit="1"/>
          </p:cNvSpPr>
          <p:nvPr>
            <p:ph type="sldImg"/>
          </p:nvPr>
        </p:nvSpPr>
        <p:spPr>
          <a:xfrm>
            <a:off x="1163638" y="701675"/>
            <a:ext cx="4586287" cy="3440113"/>
          </a:xfrm>
          <a:ln/>
        </p:spPr>
      </p:sp>
      <p:sp>
        <p:nvSpPr>
          <p:cNvPr id="60420" name="Rectangle 3"/>
          <p:cNvSpPr>
            <a:spLocks noGrp="1" noChangeArrowheads="1"/>
          </p:cNvSpPr>
          <p:nvPr>
            <p:ph type="body" idx="1"/>
          </p:nvPr>
        </p:nvSpPr>
        <p:spPr>
          <a:xfrm>
            <a:off x="931863" y="4351338"/>
            <a:ext cx="5048250" cy="4141787"/>
          </a:xfrm>
          <a:noFill/>
          <a:ln/>
        </p:spPr>
        <p:txBody>
          <a:bodyPr/>
          <a:lstStyle/>
          <a:p>
            <a:pPr eaLnBrk="1" hangingPunct="1"/>
            <a:r>
              <a:rPr lang="es-AR" altLang="es-ES" sz="1000" dirty="0">
                <a:latin typeface="Tahoma" pitchFamily="34" charset="0"/>
              </a:rPr>
              <a:t>I) Si bien el Balance me dice que bienes tengo y cómo me financio, no me dice si esto es suficiente o si gano más o menos plata que otros.  Hay algunos </a:t>
            </a:r>
            <a:r>
              <a:rPr lang="es-AR" altLang="es-ES" sz="1000" dirty="0" err="1">
                <a:latin typeface="Tahoma" pitchFamily="34" charset="0"/>
              </a:rPr>
              <a:t>indices</a:t>
            </a:r>
            <a:r>
              <a:rPr lang="es-AR" altLang="es-ES" sz="1000" dirty="0">
                <a:latin typeface="Tahoma" pitchFamily="34" charset="0"/>
              </a:rPr>
              <a:t> que me indican "Rentabilidad" o "Rotación" pero no me dicen si está bien o mal.</a:t>
            </a:r>
          </a:p>
          <a:p>
            <a:pPr eaLnBrk="1" hangingPunct="1"/>
            <a:r>
              <a:rPr lang="es-AR" altLang="es-ES" sz="1000" dirty="0">
                <a:latin typeface="Tahoma" pitchFamily="34" charset="0"/>
              </a:rPr>
              <a:t>II) Lo importante de los INDICES es conocer una media o STD del Mercado y de la Industria, para poder saber si esta empresa en particular tiene </a:t>
            </a:r>
            <a:r>
              <a:rPr lang="es-AR" altLang="es-ES" sz="1000" dirty="0" err="1">
                <a:latin typeface="Tahoma" pitchFamily="34" charset="0"/>
              </a:rPr>
              <a:t>indices</a:t>
            </a:r>
            <a:r>
              <a:rPr lang="es-AR" altLang="es-ES" sz="1000" dirty="0">
                <a:latin typeface="Tahoma" pitchFamily="34" charset="0"/>
              </a:rPr>
              <a:t> adecuados para el negocio en el que está desarrollándose o si puede cumplir con su estrategia y misión específica.</a:t>
            </a:r>
          </a:p>
          <a:p>
            <a:pPr eaLnBrk="1" hangingPunct="1"/>
            <a:endParaRPr lang="es-AR" altLang="es-ES" sz="1000" dirty="0">
              <a:latin typeface="Tahoma" pitchFamily="34" charset="0"/>
            </a:endParaRPr>
          </a:p>
          <a:p>
            <a:pPr eaLnBrk="1" hangingPunct="1"/>
            <a:r>
              <a:rPr lang="es-MX" altLang="es-ES" sz="1000" dirty="0">
                <a:latin typeface="Tahoma" pitchFamily="34" charset="0"/>
              </a:rPr>
              <a:t>Dentro del análisis e interpretación de la información financiera tenemos:</a:t>
            </a:r>
          </a:p>
          <a:p>
            <a:pPr eaLnBrk="1" hangingPunct="1">
              <a:buFontTx/>
              <a:buChar char="-"/>
            </a:pPr>
            <a:r>
              <a:rPr lang="es-MX" altLang="es-ES" sz="1000" dirty="0">
                <a:latin typeface="Tahoma" pitchFamily="34" charset="0"/>
              </a:rPr>
              <a:t>La lectura crítica de los estados contables y toda la información complementaria incluyendo el informe de los auditores. Dentro del Balance General: Sus activos (corrientes y fijos), los criterios de amortización, las potenciales contingencias. En el Estado de Resultados analizamos la evolución de los ingresos, gastos y resultados netos, la calidad de los resultados (su </a:t>
            </a:r>
            <a:r>
              <a:rPr lang="es-MX" altLang="es-ES" sz="1000" dirty="0" err="1">
                <a:latin typeface="Tahoma" pitchFamily="34" charset="0"/>
              </a:rPr>
              <a:t>repetibilidad</a:t>
            </a:r>
            <a:r>
              <a:rPr lang="es-MX" altLang="es-ES" sz="1000" dirty="0">
                <a:latin typeface="Tahoma" pitchFamily="34" charset="0"/>
              </a:rPr>
              <a:t> futura), etc. (EEPN, EOAF)</a:t>
            </a:r>
          </a:p>
          <a:p>
            <a:pPr eaLnBrk="1" hangingPunct="1">
              <a:buFontTx/>
              <a:buChar char="-"/>
            </a:pPr>
            <a:r>
              <a:rPr lang="es-MX" altLang="es-ES" sz="1000" dirty="0">
                <a:latin typeface="Tahoma" pitchFamily="34" charset="0"/>
              </a:rPr>
              <a:t>El </a:t>
            </a:r>
            <a:r>
              <a:rPr lang="es-MX" altLang="es-ES" sz="1000" dirty="0" err="1">
                <a:latin typeface="Tahoma" pitchFamily="34" charset="0"/>
              </a:rPr>
              <a:t>ánalisis</a:t>
            </a:r>
            <a:r>
              <a:rPr lang="es-MX" altLang="es-ES" sz="1000" dirty="0">
                <a:latin typeface="Tahoma" pitchFamily="34" charset="0"/>
              </a:rPr>
              <a:t> del sector empresario, su ambiente y el mercado.</a:t>
            </a:r>
          </a:p>
          <a:p>
            <a:pPr eaLnBrk="1" hangingPunct="1">
              <a:buFontTx/>
              <a:buChar char="-"/>
            </a:pPr>
            <a:r>
              <a:rPr lang="es-MX" altLang="es-ES" sz="1000" dirty="0">
                <a:latin typeface="Tahoma" pitchFamily="34" charset="0"/>
              </a:rPr>
              <a:t>Los presupuestos económicos y financieros, proyecciones de ventas (precios y unidades), producción, costos, gastos, etc.</a:t>
            </a:r>
          </a:p>
          <a:p>
            <a:pPr eaLnBrk="1" hangingPunct="1">
              <a:buFontTx/>
              <a:buChar char="-"/>
            </a:pPr>
            <a:r>
              <a:rPr lang="es-MX" altLang="es-ES" sz="1000" dirty="0">
                <a:latin typeface="Tahoma" pitchFamily="34" charset="0"/>
              </a:rPr>
              <a:t>Análisis de la situación fiscal (aprovechamiento de ventajas impositivas, contingencias fiscales, etc.)</a:t>
            </a:r>
          </a:p>
          <a:p>
            <a:pPr eaLnBrk="1" hangingPunct="1">
              <a:buFontTx/>
              <a:buChar char="-"/>
            </a:pPr>
            <a:r>
              <a:rPr lang="es-MX" altLang="es-ES" sz="1000" dirty="0">
                <a:latin typeface="Tahoma" pitchFamily="34" charset="0"/>
              </a:rPr>
              <a:t>Interpretación de índices para la información financiera.</a:t>
            </a:r>
            <a:endParaRPr lang="es-ES" altLang="es-ES" sz="1000" dirty="0">
              <a:latin typeface="Tahoma"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7DC45A15-8309-427A-8AD1-D068C36393D9}" type="slidenum">
              <a:rPr lang="es-ES" altLang="es-ES" smtClean="0"/>
              <a:pPr/>
              <a:t>23</a:t>
            </a:fld>
            <a:endParaRPr lang="es-ES" altLang="es-ES"/>
          </a:p>
        </p:txBody>
      </p:sp>
      <p:sp>
        <p:nvSpPr>
          <p:cNvPr id="62467" name="Rectangle 2"/>
          <p:cNvSpPr>
            <a:spLocks noGrp="1" noRot="1" noChangeAspect="1" noChangeArrowheads="1" noTextEdit="1"/>
          </p:cNvSpPr>
          <p:nvPr>
            <p:ph type="sldImg"/>
          </p:nvPr>
        </p:nvSpPr>
        <p:spPr>
          <a:xfrm>
            <a:off x="1163638" y="701675"/>
            <a:ext cx="4586287" cy="3440113"/>
          </a:xfrm>
          <a:ln/>
        </p:spPr>
      </p:sp>
      <p:sp>
        <p:nvSpPr>
          <p:cNvPr id="62468" name="Rectangle 3"/>
          <p:cNvSpPr>
            <a:spLocks noGrp="1" noChangeArrowheads="1"/>
          </p:cNvSpPr>
          <p:nvPr>
            <p:ph type="body" idx="1"/>
          </p:nvPr>
        </p:nvSpPr>
        <p:spPr>
          <a:xfrm>
            <a:off x="931863" y="4351338"/>
            <a:ext cx="5048250" cy="4141787"/>
          </a:xfrm>
          <a:noFill/>
          <a:ln/>
        </p:spPr>
        <p:txBody>
          <a:bodyPr/>
          <a:lstStyle/>
          <a:p>
            <a:pPr eaLnBrk="1" hangingPunct="1"/>
            <a:r>
              <a:rPr lang="es-AR" altLang="es-ES" sz="1000">
                <a:latin typeface="Tahoma" pitchFamily="34" charset="0"/>
              </a:rPr>
              <a:t>I) Si bien el Balance me dice que bienes tengo y cómo me financio, no me dice si esto es suficiente o si gano más o menos plata que otros.  Hay algunos indices que me indican "Rentabilidad" o "Rotación" pero no me dicen si está bien o mal.</a:t>
            </a:r>
          </a:p>
          <a:p>
            <a:pPr eaLnBrk="1" hangingPunct="1"/>
            <a:r>
              <a:rPr lang="es-AR" altLang="es-ES" sz="1000">
                <a:latin typeface="Tahoma" pitchFamily="34" charset="0"/>
              </a:rPr>
              <a:t>II) Lo importante de los INDICES es conocer una media o STD del Mercado y de la Industria, para poder saber si esta empresa en particular tiene indices adecuados para el negocio en el que está desarrollándose o si puede cumplir con su estrategia y misión específica.</a:t>
            </a:r>
          </a:p>
          <a:p>
            <a:pPr eaLnBrk="1" hangingPunct="1"/>
            <a:endParaRPr lang="es-AR" altLang="es-ES" sz="1000">
              <a:latin typeface="Tahoma" pitchFamily="34" charset="0"/>
            </a:endParaRPr>
          </a:p>
          <a:p>
            <a:pPr eaLnBrk="1" hangingPunct="1"/>
            <a:r>
              <a:rPr lang="es-MX" altLang="es-ES" sz="1000">
                <a:latin typeface="Tahoma" pitchFamily="34" charset="0"/>
              </a:rPr>
              <a:t>Dentro del análisis e interpretación de la información financiera tenemos:</a:t>
            </a:r>
          </a:p>
          <a:p>
            <a:pPr eaLnBrk="1" hangingPunct="1">
              <a:buFontTx/>
              <a:buChar char="-"/>
            </a:pPr>
            <a:r>
              <a:rPr lang="es-MX" altLang="es-ES" sz="1000">
                <a:latin typeface="Tahoma" pitchFamily="34" charset="0"/>
              </a:rPr>
              <a:t>La lectura crítica de los estados contables y toda la información complementaria incluyendo el informe de los auditores. Dentro del Balance General: Sus activos (corrientes y fijos), los criterios de amortización, las potenciales contingencias. En el Estado de Resultados analizamos la evolución de los ingresos, gastos y resultados netos, la calidad de los resultados (su repetibilidad futura), etc. (EEPN, EOAF)</a:t>
            </a:r>
          </a:p>
          <a:p>
            <a:pPr eaLnBrk="1" hangingPunct="1">
              <a:buFontTx/>
              <a:buChar char="-"/>
            </a:pPr>
            <a:r>
              <a:rPr lang="es-MX" altLang="es-ES" sz="1000">
                <a:latin typeface="Tahoma" pitchFamily="34" charset="0"/>
              </a:rPr>
              <a:t>El ánalisis del sector empresario, su ambiente y el mercado.</a:t>
            </a:r>
          </a:p>
          <a:p>
            <a:pPr eaLnBrk="1" hangingPunct="1">
              <a:buFontTx/>
              <a:buChar char="-"/>
            </a:pPr>
            <a:r>
              <a:rPr lang="es-MX" altLang="es-ES" sz="1000">
                <a:latin typeface="Tahoma" pitchFamily="34" charset="0"/>
              </a:rPr>
              <a:t>Los presupuestos económicos y financieros, proyecciones de ventas (precios y unidades), producción, costos, gastos, etc.</a:t>
            </a:r>
          </a:p>
          <a:p>
            <a:pPr eaLnBrk="1" hangingPunct="1">
              <a:buFontTx/>
              <a:buChar char="-"/>
            </a:pPr>
            <a:r>
              <a:rPr lang="es-MX" altLang="es-ES" sz="1000">
                <a:latin typeface="Tahoma" pitchFamily="34" charset="0"/>
              </a:rPr>
              <a:t>Análisis de la situación fiscal (aprovechamiento de ventajas impositivas, contingencias fiscales, etc.)</a:t>
            </a:r>
          </a:p>
          <a:p>
            <a:pPr eaLnBrk="1" hangingPunct="1">
              <a:buFontTx/>
              <a:buChar char="-"/>
            </a:pPr>
            <a:r>
              <a:rPr lang="es-MX" altLang="es-ES" sz="1000">
                <a:latin typeface="Tahoma" pitchFamily="34" charset="0"/>
              </a:rPr>
              <a:t>Interpretación de índices para la información financiera.</a:t>
            </a:r>
            <a:endParaRPr lang="es-ES" altLang="es-ES" sz="1000">
              <a:latin typeface="Tahoma"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510BF6AE-D138-4B43-9BF3-69CF703BF317}" type="slidenum">
              <a:rPr lang="es-ES" altLang="es-ES" smtClean="0"/>
              <a:pPr/>
              <a:t>24</a:t>
            </a:fld>
            <a:endParaRPr lang="es-ES" altLang="es-ES"/>
          </a:p>
        </p:txBody>
      </p:sp>
      <p:sp>
        <p:nvSpPr>
          <p:cNvPr id="64515" name="Rectangle 2"/>
          <p:cNvSpPr>
            <a:spLocks noGrp="1" noRot="1" noChangeAspect="1" noChangeArrowheads="1" noTextEdit="1"/>
          </p:cNvSpPr>
          <p:nvPr>
            <p:ph type="sldImg"/>
          </p:nvPr>
        </p:nvSpPr>
        <p:spPr>
          <a:xfrm>
            <a:off x="1163638" y="701675"/>
            <a:ext cx="4586287" cy="3440113"/>
          </a:xfrm>
          <a:ln/>
        </p:spPr>
      </p:sp>
      <p:sp>
        <p:nvSpPr>
          <p:cNvPr id="64516" name="Rectangle 3"/>
          <p:cNvSpPr>
            <a:spLocks noGrp="1" noChangeArrowheads="1"/>
          </p:cNvSpPr>
          <p:nvPr>
            <p:ph type="body" idx="1"/>
          </p:nvPr>
        </p:nvSpPr>
        <p:spPr>
          <a:xfrm>
            <a:off x="931863" y="4351338"/>
            <a:ext cx="5048250" cy="4141787"/>
          </a:xfrm>
          <a:noFill/>
          <a:ln/>
        </p:spPr>
        <p:txBody>
          <a:bodyPr/>
          <a:lstStyle/>
          <a:p>
            <a:pPr eaLnBrk="1" hangingPunct="1"/>
            <a:endParaRPr lang="es-ES" altLang="es-ES" sz="1000" dirty="0">
              <a:latin typeface="Tahoma"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12" name="11 Rectángulo"/>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lIns="91424" tIns="45712" rIns="91424" bIns="45712" rtlCol="0" anchor="ctr"/>
          <a:lstStyle/>
          <a:p>
            <a:pPr algn="ctr" eaLnBrk="1" latinLnBrk="0" hangingPunct="1"/>
            <a:endParaRPr kumimoji="0" lang="en-US" dirty="0"/>
          </a:p>
        </p:txBody>
      </p:sp>
      <p:sp useBgFill="1">
        <p:nvSpPr>
          <p:cNvPr id="13" name="12 Rectángulo redondeado"/>
          <p:cNvSpPr/>
          <p:nvPr/>
        </p:nvSpPr>
        <p:spPr>
          <a:xfrm>
            <a:off x="65313" y="69756"/>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lIns="91424" tIns="45712" rIns="91424" bIns="45712" anchor="ctr"/>
          <a:lstStyle/>
          <a:p>
            <a:pPr algn="ctr" eaLnBrk="1" latinLnBrk="0" hangingPunct="1"/>
            <a:endParaRPr kumimoji="0" lang="en-US" dirty="0"/>
          </a:p>
        </p:txBody>
      </p:sp>
      <p:sp>
        <p:nvSpPr>
          <p:cNvPr id="9" name="8 Subtítulo"/>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119" indent="0" algn="ctr">
              <a:buNone/>
            </a:lvl2pPr>
            <a:lvl3pPr marL="914239" indent="0" algn="ctr">
              <a:buNone/>
            </a:lvl3pPr>
            <a:lvl4pPr marL="1371358" indent="0" algn="ctr">
              <a:buNone/>
            </a:lvl4pPr>
            <a:lvl5pPr marL="1828477" indent="0" algn="ctr">
              <a:buNone/>
            </a:lvl5pPr>
            <a:lvl6pPr marL="2285596" indent="0" algn="ctr">
              <a:buNone/>
            </a:lvl6pPr>
            <a:lvl7pPr marL="2742716" indent="0" algn="ctr">
              <a:buNone/>
            </a:lvl7pPr>
            <a:lvl8pPr marL="3199835" indent="0" algn="ctr">
              <a:buNone/>
            </a:lvl8pPr>
            <a:lvl9pPr marL="3656954" indent="0" algn="ctr">
              <a:buNone/>
            </a:lvl9pPr>
          </a:lstStyle>
          <a:p>
            <a:r>
              <a:rPr kumimoji="0" lang="es-ES"/>
              <a:t>Haga clic para modificar el estilo de subtítulo del patrón</a:t>
            </a:r>
            <a:endParaRPr kumimoji="0" lang="en-US"/>
          </a:p>
        </p:txBody>
      </p:sp>
      <p:sp>
        <p:nvSpPr>
          <p:cNvPr id="28" name="27 Marcador de fecha"/>
          <p:cNvSpPr>
            <a:spLocks noGrp="1"/>
          </p:cNvSpPr>
          <p:nvPr>
            <p:ph type="dt" sz="half" idx="10"/>
          </p:nvPr>
        </p:nvSpPr>
        <p:spPr/>
        <p:txBody>
          <a:bodyPr/>
          <a:lstStyle/>
          <a:p>
            <a:fld id="{16345860-71A9-4FFB-B545-4CCE246147E4}" type="datetimeFigureOut">
              <a:rPr lang="es-MX" smtClean="0"/>
              <a:pPr/>
              <a:t>30/05/2023</a:t>
            </a:fld>
            <a:endParaRPr lang="es-MX" dirty="0"/>
          </a:p>
        </p:txBody>
      </p:sp>
      <p:sp>
        <p:nvSpPr>
          <p:cNvPr id="17" name="16 Marcador de pie de página"/>
          <p:cNvSpPr>
            <a:spLocks noGrp="1"/>
          </p:cNvSpPr>
          <p:nvPr>
            <p:ph type="ftr" sz="quarter" idx="11"/>
          </p:nvPr>
        </p:nvSpPr>
        <p:spPr/>
        <p:txBody>
          <a:bodyPr/>
          <a:lstStyle/>
          <a:p>
            <a:endParaRPr lang="es-MX" dirty="0"/>
          </a:p>
        </p:txBody>
      </p:sp>
      <p:sp>
        <p:nvSpPr>
          <p:cNvPr id="29" name="28 Marcador de número de diapositiva"/>
          <p:cNvSpPr>
            <a:spLocks noGrp="1"/>
          </p:cNvSpPr>
          <p:nvPr>
            <p:ph type="sldNum" sz="quarter" idx="12"/>
          </p:nvPr>
        </p:nvSpPr>
        <p:spPr/>
        <p:txBody>
          <a:bodyPr lIns="0" tIns="0" rIns="0" bIns="0">
            <a:noAutofit/>
          </a:bodyPr>
          <a:lstStyle>
            <a:lvl1pPr>
              <a:defRPr sz="1400">
                <a:solidFill>
                  <a:srgbClr val="FFFFFF"/>
                </a:solidFill>
              </a:defRPr>
            </a:lvl1pPr>
          </a:lstStyle>
          <a:p>
            <a:fld id="{67A8E323-4F12-41B3-A9A1-4F3427AE86FC}" type="slidenum">
              <a:rPr lang="es-MX" smtClean="0"/>
              <a:pPr/>
              <a:t>‹Nº›</a:t>
            </a:fld>
            <a:endParaRPr lang="es-MX" dirty="0"/>
          </a:p>
        </p:txBody>
      </p:sp>
      <p:sp>
        <p:nvSpPr>
          <p:cNvPr id="7" name="6 Rectángulo"/>
          <p:cNvSpPr/>
          <p:nvPr/>
        </p:nvSpPr>
        <p:spPr>
          <a:xfrm>
            <a:off x="62931" y="1449304"/>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91424" tIns="45712" rIns="91424" bIns="45712" anchor="ctr"/>
          <a:lstStyle/>
          <a:p>
            <a:pPr algn="ctr" eaLnBrk="1" latinLnBrk="0" hangingPunct="1"/>
            <a:endParaRPr kumimoji="0" lang="en-US" dirty="0"/>
          </a:p>
        </p:txBody>
      </p:sp>
      <p:sp>
        <p:nvSpPr>
          <p:cNvPr id="10" name="9 Rectángulo"/>
          <p:cNvSpPr/>
          <p:nvPr/>
        </p:nvSpPr>
        <p:spPr>
          <a:xfrm>
            <a:off x="62931" y="1396721"/>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91424" tIns="45712" rIns="91424" bIns="45712" anchor="ctr"/>
          <a:lstStyle/>
          <a:p>
            <a:pPr algn="ctr" eaLnBrk="1" latinLnBrk="0" hangingPunct="1"/>
            <a:endParaRPr kumimoji="0" lang="en-US" dirty="0"/>
          </a:p>
        </p:txBody>
      </p:sp>
      <p:sp>
        <p:nvSpPr>
          <p:cNvPr id="11" name="10 Rectángulo"/>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91424" tIns="45712" rIns="91424" bIns="45712" anchor="ctr"/>
          <a:lstStyle/>
          <a:p>
            <a:pPr algn="ctr" eaLnBrk="1" latinLnBrk="0" hangingPunct="1"/>
            <a:endParaRPr kumimoji="0" lang="en-US" dirty="0"/>
          </a:p>
        </p:txBody>
      </p:sp>
      <p:sp>
        <p:nvSpPr>
          <p:cNvPr id="8" name="7 Título"/>
          <p:cNvSpPr>
            <a:spLocks noGrp="1"/>
          </p:cNvSpPr>
          <p:nvPr>
            <p:ph type="ctrTitle"/>
          </p:nvPr>
        </p:nvSpPr>
        <p:spPr>
          <a:xfrm>
            <a:off x="457200" y="1505931"/>
            <a:ext cx="8229600" cy="1470025"/>
          </a:xfrm>
        </p:spPr>
        <p:txBody>
          <a:bodyPr anchor="ctr"/>
          <a:lstStyle>
            <a:lvl1pPr algn="ctr">
              <a:defRPr lang="en-US" dirty="0">
                <a:solidFill>
                  <a:srgbClr val="FFFFFF"/>
                </a:solidFill>
              </a:defRPr>
            </a:lvl1pPr>
          </a:lstStyle>
          <a:p>
            <a:r>
              <a:rPr kumimoji="0" lang="es-ES"/>
              <a:t>Haga clic para modificar el estilo de título del patrón</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3" name="2 Marcador de texto vertical"/>
          <p:cNvSpPr>
            <a:spLocks noGrp="1"/>
          </p:cNvSpPr>
          <p:nvPr>
            <p:ph type="body" orient="vert" idx="1"/>
          </p:nvPr>
        </p:nvSpPr>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fecha"/>
          <p:cNvSpPr>
            <a:spLocks noGrp="1"/>
          </p:cNvSpPr>
          <p:nvPr>
            <p:ph type="dt" sz="half" idx="10"/>
          </p:nvPr>
        </p:nvSpPr>
        <p:spPr/>
        <p:txBody>
          <a:bodyPr/>
          <a:lstStyle/>
          <a:p>
            <a:fld id="{16345860-71A9-4FFB-B545-4CCE246147E4}" type="datetimeFigureOut">
              <a:rPr lang="es-MX" smtClean="0"/>
              <a:pPr/>
              <a:t>30/05/2023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67A8E323-4F12-41B3-A9A1-4F3427AE86FC}" type="slidenum">
              <a:rPr lang="es-MX" smtClean="0"/>
              <a:pPr/>
              <a:t>‹Nº›</a:t>
            </a:fld>
            <a:endParaRPr lang="es-MX"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42"/>
            <a:ext cx="2011680" cy="5851525"/>
          </a:xfrm>
        </p:spPr>
        <p:txBody>
          <a:bodyPr vert="eaVert"/>
          <a:lstStyle/>
          <a:p>
            <a:r>
              <a:rPr kumimoji="0" lang="es-ES"/>
              <a:t>Haga clic para modificar el estilo de título del patrón</a:t>
            </a:r>
            <a:endParaRPr kumimoji="0" lang="en-US"/>
          </a:p>
        </p:txBody>
      </p:sp>
      <p:sp>
        <p:nvSpPr>
          <p:cNvPr id="3" name="2 Marcador de texto vertical"/>
          <p:cNvSpPr>
            <a:spLocks noGrp="1"/>
          </p:cNvSpPr>
          <p:nvPr>
            <p:ph type="body" orient="vert" idx="1"/>
          </p:nvPr>
        </p:nvSpPr>
        <p:spPr>
          <a:xfrm>
            <a:off x="914400" y="274641"/>
            <a:ext cx="5562600" cy="5851525"/>
          </a:xfrm>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fecha"/>
          <p:cNvSpPr>
            <a:spLocks noGrp="1"/>
          </p:cNvSpPr>
          <p:nvPr>
            <p:ph type="dt" sz="half" idx="10"/>
          </p:nvPr>
        </p:nvSpPr>
        <p:spPr/>
        <p:txBody>
          <a:bodyPr/>
          <a:lstStyle/>
          <a:p>
            <a:fld id="{16345860-71A9-4FFB-B545-4CCE246147E4}" type="datetimeFigureOut">
              <a:rPr lang="es-MX" smtClean="0"/>
              <a:pPr/>
              <a:t>30/05/2023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67A8E323-4F12-41B3-A9A1-4F3427AE86FC}" type="slidenum">
              <a:rPr lang="es-MX" smtClean="0"/>
              <a:pPr/>
              <a:t>‹Nº›</a:t>
            </a:fld>
            <a:endParaRPr lang="es-MX"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Obj">
  <p:cSld name="Título, text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762001" y="762000"/>
            <a:ext cx="7924800" cy="1143000"/>
          </a:xfrm>
        </p:spPr>
        <p:txBody>
          <a:bodyPr/>
          <a:lstStyle/>
          <a:p>
            <a:r>
              <a:rPr lang="es-ES"/>
              <a:t>Haga clic para modificar el estilo de título del patrón</a:t>
            </a:r>
            <a:endParaRPr lang="es-AR"/>
          </a:p>
        </p:txBody>
      </p:sp>
      <p:sp>
        <p:nvSpPr>
          <p:cNvPr id="3" name="2 Marcador de texto"/>
          <p:cNvSpPr>
            <a:spLocks noGrp="1"/>
          </p:cNvSpPr>
          <p:nvPr>
            <p:ph type="body" sz="half" idx="1"/>
          </p:nvPr>
        </p:nvSpPr>
        <p:spPr>
          <a:xfrm>
            <a:off x="838201" y="2362201"/>
            <a:ext cx="3770313" cy="3724275"/>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3 Marcador de contenido"/>
          <p:cNvSpPr>
            <a:spLocks noGrp="1"/>
          </p:cNvSpPr>
          <p:nvPr>
            <p:ph sz="half" idx="2"/>
          </p:nvPr>
        </p:nvSpPr>
        <p:spPr>
          <a:xfrm>
            <a:off x="4760913" y="2362201"/>
            <a:ext cx="3770312" cy="3724275"/>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4 Marcador de fecha"/>
          <p:cNvSpPr>
            <a:spLocks noGrp="1"/>
          </p:cNvSpPr>
          <p:nvPr>
            <p:ph type="dt" sz="half" idx="10"/>
          </p:nvPr>
        </p:nvSpPr>
        <p:spPr>
          <a:xfrm>
            <a:off x="2438401" y="6248400"/>
            <a:ext cx="2130425" cy="474663"/>
          </a:xfrm>
        </p:spPr>
        <p:txBody>
          <a:bodyPr/>
          <a:lstStyle>
            <a:lvl1pPr>
              <a:defRPr/>
            </a:lvl1pPr>
          </a:lstStyle>
          <a:p>
            <a:endParaRPr lang="es-AR"/>
          </a:p>
        </p:txBody>
      </p:sp>
      <p:sp>
        <p:nvSpPr>
          <p:cNvPr id="6" name="5 Marcador de pie de página"/>
          <p:cNvSpPr>
            <a:spLocks noGrp="1"/>
          </p:cNvSpPr>
          <p:nvPr>
            <p:ph type="ftr" sz="quarter" idx="11"/>
          </p:nvPr>
        </p:nvSpPr>
        <p:spPr>
          <a:xfrm>
            <a:off x="5791200" y="6248400"/>
            <a:ext cx="2897188" cy="474663"/>
          </a:xfrm>
        </p:spPr>
        <p:txBody>
          <a:bodyPr/>
          <a:lstStyle>
            <a:lvl1pPr>
              <a:defRPr/>
            </a:lvl1pPr>
          </a:lstStyle>
          <a:p>
            <a:endParaRPr lang="es-AR"/>
          </a:p>
        </p:txBody>
      </p:sp>
      <p:sp>
        <p:nvSpPr>
          <p:cNvPr id="7" name="6 Marcador de número de diapositiva"/>
          <p:cNvSpPr>
            <a:spLocks noGrp="1"/>
          </p:cNvSpPr>
          <p:nvPr>
            <p:ph type="sldNum" sz="quarter" idx="12"/>
          </p:nvPr>
        </p:nvSpPr>
        <p:spPr>
          <a:xfrm>
            <a:off x="84139" y="6242050"/>
            <a:ext cx="587375" cy="488950"/>
          </a:xfrm>
        </p:spPr>
        <p:txBody>
          <a:bodyPr/>
          <a:lstStyle>
            <a:lvl1pPr>
              <a:defRPr/>
            </a:lvl1pPr>
          </a:lstStyle>
          <a:p>
            <a:fld id="{035B925C-0508-4809-BBE1-5BD0B703B7BC}" type="slidenum">
              <a:rPr lang="es-AR"/>
              <a:pPr/>
              <a:t>‹Nº›</a:t>
            </a:fld>
            <a:endParaRPr lang="es-AR"/>
          </a:p>
        </p:txBody>
      </p:sp>
    </p:spTree>
    <p:extLst>
      <p:ext uri="{BB962C8B-B14F-4D97-AF65-F5344CB8AC3E}">
        <p14:creationId xmlns:p14="http://schemas.microsoft.com/office/powerpoint/2010/main" val="40824019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482220" y="220425"/>
            <a:ext cx="8179561" cy="384721"/>
          </a:xfrm>
        </p:spPr>
        <p:txBody>
          <a:bodyPr lIns="0" tIns="0" rIns="0" bIns="0"/>
          <a:lstStyle>
            <a:lvl1pPr>
              <a:defRPr sz="2500" b="1" i="0">
                <a:solidFill>
                  <a:schemeClr val="tx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5/30/2023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‹Nº›</a:t>
            </a:fld>
            <a:endParaRPr/>
          </a:p>
        </p:txBody>
      </p:sp>
    </p:spTree>
    <p:extLst>
      <p:ext uri="{BB962C8B-B14F-4D97-AF65-F5344CB8AC3E}">
        <p14:creationId xmlns:p14="http://schemas.microsoft.com/office/powerpoint/2010/main" val="3880874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8"/>
            <a:ext cx="7772400" cy="1470025"/>
          </a:xfrm>
        </p:spPr>
        <p:txBody>
          <a:bodyPr/>
          <a:lstStyle/>
          <a:p>
            <a:r>
              <a:rPr lang="es-ES"/>
              <a:t>Haga clic para modificar el estilo de título del patrón</a:t>
            </a:r>
          </a:p>
        </p:txBody>
      </p:sp>
      <p:sp>
        <p:nvSpPr>
          <p:cNvPr id="3" name="2 Subtítulo"/>
          <p:cNvSpPr>
            <a:spLocks noGrp="1"/>
          </p:cNvSpPr>
          <p:nvPr>
            <p:ph type="subTitle" idx="1"/>
          </p:nvPr>
        </p:nvSpPr>
        <p:spPr>
          <a:xfrm>
            <a:off x="1371600" y="3886203"/>
            <a:ext cx="6400800" cy="1752600"/>
          </a:xfrm>
        </p:spPr>
        <p:txBody>
          <a:bodyPr/>
          <a:lstStyle>
            <a:lvl1pPr marL="0" indent="0" algn="ctr">
              <a:buNone/>
              <a:defRPr>
                <a:solidFill>
                  <a:schemeClr val="tx1">
                    <a:tint val="75000"/>
                  </a:schemeClr>
                </a:solidFill>
              </a:defRPr>
            </a:lvl1pPr>
            <a:lvl2pPr marL="456958" indent="0" algn="ctr">
              <a:buNone/>
              <a:defRPr>
                <a:solidFill>
                  <a:schemeClr val="tx1">
                    <a:tint val="75000"/>
                  </a:schemeClr>
                </a:solidFill>
              </a:defRPr>
            </a:lvl2pPr>
            <a:lvl3pPr marL="913916" indent="0" algn="ctr">
              <a:buNone/>
              <a:defRPr>
                <a:solidFill>
                  <a:schemeClr val="tx1">
                    <a:tint val="75000"/>
                  </a:schemeClr>
                </a:solidFill>
              </a:defRPr>
            </a:lvl3pPr>
            <a:lvl4pPr marL="1370874" indent="0" algn="ctr">
              <a:buNone/>
              <a:defRPr>
                <a:solidFill>
                  <a:schemeClr val="tx1">
                    <a:tint val="75000"/>
                  </a:schemeClr>
                </a:solidFill>
              </a:defRPr>
            </a:lvl4pPr>
            <a:lvl5pPr marL="1827832" indent="0" algn="ctr">
              <a:buNone/>
              <a:defRPr>
                <a:solidFill>
                  <a:schemeClr val="tx1">
                    <a:tint val="75000"/>
                  </a:schemeClr>
                </a:solidFill>
              </a:defRPr>
            </a:lvl5pPr>
            <a:lvl6pPr marL="2284789" indent="0" algn="ctr">
              <a:buNone/>
              <a:defRPr>
                <a:solidFill>
                  <a:schemeClr val="tx1">
                    <a:tint val="75000"/>
                  </a:schemeClr>
                </a:solidFill>
              </a:defRPr>
            </a:lvl6pPr>
            <a:lvl7pPr marL="2741748" indent="0" algn="ctr">
              <a:buNone/>
              <a:defRPr>
                <a:solidFill>
                  <a:schemeClr val="tx1">
                    <a:tint val="75000"/>
                  </a:schemeClr>
                </a:solidFill>
              </a:defRPr>
            </a:lvl7pPr>
            <a:lvl8pPr marL="3198706" indent="0" algn="ctr">
              <a:buNone/>
              <a:defRPr>
                <a:solidFill>
                  <a:schemeClr val="tx1">
                    <a:tint val="75000"/>
                  </a:schemeClr>
                </a:solidFill>
              </a:defRPr>
            </a:lvl8pPr>
            <a:lvl9pPr marL="3655663" indent="0" algn="ctr">
              <a:buNone/>
              <a:defRPr>
                <a:solidFill>
                  <a:schemeClr val="tx1">
                    <a:tint val="75000"/>
                  </a:schemeClr>
                </a:solidFill>
              </a:defRPr>
            </a:lvl9pPr>
          </a:lstStyle>
          <a:p>
            <a:r>
              <a:rPr lang="es-ES"/>
              <a:t>Haga clic para modificar el estilo de subtítulo del patrón</a:t>
            </a:r>
          </a:p>
        </p:txBody>
      </p:sp>
      <p:sp>
        <p:nvSpPr>
          <p:cNvPr id="4" name="3 Marcador de fecha"/>
          <p:cNvSpPr>
            <a:spLocks noGrp="1"/>
          </p:cNvSpPr>
          <p:nvPr>
            <p:ph type="dt" sz="half" idx="10"/>
          </p:nvPr>
        </p:nvSpPr>
        <p:spPr/>
        <p:txBody>
          <a:bodyPr/>
          <a:lstStyle/>
          <a:p>
            <a:fld id="{598AE01C-959E-470B-A885-CBF66405B694}" type="datetime1">
              <a:rPr lang="es-ES" smtClean="0">
                <a:solidFill>
                  <a:prstClr val="black">
                    <a:tint val="75000"/>
                  </a:prstClr>
                </a:solidFill>
              </a:rPr>
              <a:pPr/>
              <a:t>30/05/2023</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F83B91B8-7490-412E-BAA2-9331E16BD3F7}"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2603732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A7CB982B-AA95-41F8-9D40-5410F742D978}" type="datetime1">
              <a:rPr lang="es-ES" smtClean="0">
                <a:solidFill>
                  <a:prstClr val="black">
                    <a:tint val="75000"/>
                  </a:prstClr>
                </a:solidFill>
              </a:rPr>
              <a:pPr/>
              <a:t>30/05/2023</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F83B91B8-7490-412E-BAA2-9331E16BD3F7}"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5094332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3"/>
            <a:ext cx="77724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6958" indent="0">
              <a:buNone/>
              <a:defRPr sz="1800">
                <a:solidFill>
                  <a:schemeClr val="tx1">
                    <a:tint val="75000"/>
                  </a:schemeClr>
                </a:solidFill>
              </a:defRPr>
            </a:lvl2pPr>
            <a:lvl3pPr marL="913916" indent="0">
              <a:buNone/>
              <a:defRPr sz="1600">
                <a:solidFill>
                  <a:schemeClr val="tx1">
                    <a:tint val="75000"/>
                  </a:schemeClr>
                </a:solidFill>
              </a:defRPr>
            </a:lvl3pPr>
            <a:lvl4pPr marL="1370874" indent="0">
              <a:buNone/>
              <a:defRPr sz="1400">
                <a:solidFill>
                  <a:schemeClr val="tx1">
                    <a:tint val="75000"/>
                  </a:schemeClr>
                </a:solidFill>
              </a:defRPr>
            </a:lvl4pPr>
            <a:lvl5pPr marL="1827832" indent="0">
              <a:buNone/>
              <a:defRPr sz="1400">
                <a:solidFill>
                  <a:schemeClr val="tx1">
                    <a:tint val="75000"/>
                  </a:schemeClr>
                </a:solidFill>
              </a:defRPr>
            </a:lvl5pPr>
            <a:lvl6pPr marL="2284789" indent="0">
              <a:buNone/>
              <a:defRPr sz="1400">
                <a:solidFill>
                  <a:schemeClr val="tx1">
                    <a:tint val="75000"/>
                  </a:schemeClr>
                </a:solidFill>
              </a:defRPr>
            </a:lvl6pPr>
            <a:lvl7pPr marL="2741748" indent="0">
              <a:buNone/>
              <a:defRPr sz="1400">
                <a:solidFill>
                  <a:schemeClr val="tx1">
                    <a:tint val="75000"/>
                  </a:schemeClr>
                </a:solidFill>
              </a:defRPr>
            </a:lvl7pPr>
            <a:lvl8pPr marL="3198706" indent="0">
              <a:buNone/>
              <a:defRPr sz="1400">
                <a:solidFill>
                  <a:schemeClr val="tx1">
                    <a:tint val="75000"/>
                  </a:schemeClr>
                </a:solidFill>
              </a:defRPr>
            </a:lvl8pPr>
            <a:lvl9pPr marL="3655663"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1F9BAC11-80AE-4D6C-BB58-F78FD467B787}" type="datetime1">
              <a:rPr lang="es-ES" smtClean="0">
                <a:solidFill>
                  <a:prstClr val="black">
                    <a:tint val="75000"/>
                  </a:prstClr>
                </a:solidFill>
              </a:rPr>
              <a:pPr/>
              <a:t>30/05/2023</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F83B91B8-7490-412E-BAA2-9331E16BD3F7}"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36708574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534988" y="1763713"/>
            <a:ext cx="4735512" cy="4991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5422903" y="1763713"/>
            <a:ext cx="4735513" cy="4991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fecha"/>
          <p:cNvSpPr>
            <a:spLocks noGrp="1"/>
          </p:cNvSpPr>
          <p:nvPr>
            <p:ph type="dt" sz="half" idx="10"/>
          </p:nvPr>
        </p:nvSpPr>
        <p:spPr/>
        <p:txBody>
          <a:bodyPr/>
          <a:lstStyle/>
          <a:p>
            <a:fld id="{0A51436A-D064-4DE8-AB5C-CB60680B9265}" type="datetime1">
              <a:rPr lang="es-ES" smtClean="0">
                <a:solidFill>
                  <a:prstClr val="black">
                    <a:tint val="75000"/>
                  </a:prstClr>
                </a:solidFill>
              </a:rPr>
              <a:pPr/>
              <a:t>30/05/2023</a:t>
            </a:fld>
            <a:endParaRPr lang="es-ES">
              <a:solidFill>
                <a:prstClr val="black">
                  <a:tint val="75000"/>
                </a:prstClr>
              </a:solidFill>
            </a:endParaRPr>
          </a:p>
        </p:txBody>
      </p:sp>
      <p:sp>
        <p:nvSpPr>
          <p:cNvPr id="6" name="5 Marcador de pie de página"/>
          <p:cNvSpPr>
            <a:spLocks noGrp="1"/>
          </p:cNvSpPr>
          <p:nvPr>
            <p:ph type="ftr" sz="quarter" idx="11"/>
          </p:nvPr>
        </p:nvSpPr>
        <p:spPr/>
        <p:txBody>
          <a:bodyPr/>
          <a:lstStyle/>
          <a:p>
            <a:endParaRPr lang="es-ES">
              <a:solidFill>
                <a:prstClr val="black">
                  <a:tint val="75000"/>
                </a:prstClr>
              </a:solidFill>
            </a:endParaRPr>
          </a:p>
        </p:txBody>
      </p:sp>
      <p:sp>
        <p:nvSpPr>
          <p:cNvPr id="7" name="6 Marcador de número de diapositiva"/>
          <p:cNvSpPr>
            <a:spLocks noGrp="1"/>
          </p:cNvSpPr>
          <p:nvPr>
            <p:ph type="sldNum" sz="quarter" idx="12"/>
          </p:nvPr>
        </p:nvSpPr>
        <p:spPr/>
        <p:txBody>
          <a:bodyPr/>
          <a:lstStyle/>
          <a:p>
            <a:fld id="{F83B91B8-7490-412E-BAA2-9331E16BD3F7}"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33070284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9"/>
            <a:ext cx="8229600" cy="1143000"/>
          </a:xfrm>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6958" indent="0">
              <a:buNone/>
              <a:defRPr sz="2000" b="1"/>
            </a:lvl2pPr>
            <a:lvl3pPr marL="913916" indent="0">
              <a:buNone/>
              <a:defRPr sz="1800" b="1"/>
            </a:lvl3pPr>
            <a:lvl4pPr marL="1370874" indent="0">
              <a:buNone/>
              <a:defRPr sz="1600" b="1"/>
            </a:lvl4pPr>
            <a:lvl5pPr marL="1827832" indent="0">
              <a:buNone/>
              <a:defRPr sz="1600" b="1"/>
            </a:lvl5pPr>
            <a:lvl6pPr marL="2284789" indent="0">
              <a:buNone/>
              <a:defRPr sz="1600" b="1"/>
            </a:lvl6pPr>
            <a:lvl7pPr marL="2741748" indent="0">
              <a:buNone/>
              <a:defRPr sz="1600" b="1"/>
            </a:lvl7pPr>
            <a:lvl8pPr marL="3198706" indent="0">
              <a:buNone/>
              <a:defRPr sz="1600" b="1"/>
            </a:lvl8pPr>
            <a:lvl9pPr marL="3655663"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8" y="1535113"/>
            <a:ext cx="4041775" cy="639762"/>
          </a:xfrm>
        </p:spPr>
        <p:txBody>
          <a:bodyPr anchor="b"/>
          <a:lstStyle>
            <a:lvl1pPr marL="0" indent="0">
              <a:buNone/>
              <a:defRPr sz="2400" b="1"/>
            </a:lvl1pPr>
            <a:lvl2pPr marL="456958" indent="0">
              <a:buNone/>
              <a:defRPr sz="2000" b="1"/>
            </a:lvl2pPr>
            <a:lvl3pPr marL="913916" indent="0">
              <a:buNone/>
              <a:defRPr sz="1800" b="1"/>
            </a:lvl3pPr>
            <a:lvl4pPr marL="1370874" indent="0">
              <a:buNone/>
              <a:defRPr sz="1600" b="1"/>
            </a:lvl4pPr>
            <a:lvl5pPr marL="1827832" indent="0">
              <a:buNone/>
              <a:defRPr sz="1600" b="1"/>
            </a:lvl5pPr>
            <a:lvl6pPr marL="2284789" indent="0">
              <a:buNone/>
              <a:defRPr sz="1600" b="1"/>
            </a:lvl6pPr>
            <a:lvl7pPr marL="2741748" indent="0">
              <a:buNone/>
              <a:defRPr sz="1600" b="1"/>
            </a:lvl7pPr>
            <a:lvl8pPr marL="3198706" indent="0">
              <a:buNone/>
              <a:defRPr sz="1600" b="1"/>
            </a:lvl8pPr>
            <a:lvl9pPr marL="3655663"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8"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6 Marcador de fecha"/>
          <p:cNvSpPr>
            <a:spLocks noGrp="1"/>
          </p:cNvSpPr>
          <p:nvPr>
            <p:ph type="dt" sz="half" idx="10"/>
          </p:nvPr>
        </p:nvSpPr>
        <p:spPr/>
        <p:txBody>
          <a:bodyPr/>
          <a:lstStyle/>
          <a:p>
            <a:fld id="{BAD3A5E5-E900-4D95-9EF7-1A45653BA14C}" type="datetime1">
              <a:rPr lang="es-ES" smtClean="0">
                <a:solidFill>
                  <a:prstClr val="black">
                    <a:tint val="75000"/>
                  </a:prstClr>
                </a:solidFill>
              </a:rPr>
              <a:pPr/>
              <a:t>30/05/2023</a:t>
            </a:fld>
            <a:endParaRPr lang="es-ES">
              <a:solidFill>
                <a:prstClr val="black">
                  <a:tint val="75000"/>
                </a:prstClr>
              </a:solidFill>
            </a:endParaRPr>
          </a:p>
        </p:txBody>
      </p:sp>
      <p:sp>
        <p:nvSpPr>
          <p:cNvPr id="8" name="7 Marcador de pie de página"/>
          <p:cNvSpPr>
            <a:spLocks noGrp="1"/>
          </p:cNvSpPr>
          <p:nvPr>
            <p:ph type="ftr" sz="quarter" idx="11"/>
          </p:nvPr>
        </p:nvSpPr>
        <p:spPr/>
        <p:txBody>
          <a:bodyPr/>
          <a:lstStyle/>
          <a:p>
            <a:endParaRPr lang="es-ES">
              <a:solidFill>
                <a:prstClr val="black">
                  <a:tint val="75000"/>
                </a:prstClr>
              </a:solidFill>
            </a:endParaRPr>
          </a:p>
        </p:txBody>
      </p:sp>
      <p:sp>
        <p:nvSpPr>
          <p:cNvPr id="9" name="8 Marcador de número de diapositiva"/>
          <p:cNvSpPr>
            <a:spLocks noGrp="1"/>
          </p:cNvSpPr>
          <p:nvPr>
            <p:ph type="sldNum" sz="quarter" idx="12"/>
          </p:nvPr>
        </p:nvSpPr>
        <p:spPr/>
        <p:txBody>
          <a:bodyPr/>
          <a:lstStyle/>
          <a:p>
            <a:fld id="{F83B91B8-7490-412E-BAA2-9331E16BD3F7}"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227178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fecha"/>
          <p:cNvSpPr>
            <a:spLocks noGrp="1"/>
          </p:cNvSpPr>
          <p:nvPr>
            <p:ph type="dt" sz="half" idx="10"/>
          </p:nvPr>
        </p:nvSpPr>
        <p:spPr/>
        <p:txBody>
          <a:bodyPr/>
          <a:lstStyle/>
          <a:p>
            <a:fld id="{6F9F5F7F-20F4-4D7C-81EA-A4902A10F8C2}" type="datetime1">
              <a:rPr lang="es-ES" smtClean="0">
                <a:solidFill>
                  <a:prstClr val="black">
                    <a:tint val="75000"/>
                  </a:prstClr>
                </a:solidFill>
              </a:rPr>
              <a:pPr/>
              <a:t>30/05/2023</a:t>
            </a:fld>
            <a:endParaRPr lang="es-ES">
              <a:solidFill>
                <a:prstClr val="black">
                  <a:tint val="75000"/>
                </a:prstClr>
              </a:solidFill>
            </a:endParaRPr>
          </a:p>
        </p:txBody>
      </p:sp>
      <p:sp>
        <p:nvSpPr>
          <p:cNvPr id="4" name="3 Marcador de pie de página"/>
          <p:cNvSpPr>
            <a:spLocks noGrp="1"/>
          </p:cNvSpPr>
          <p:nvPr>
            <p:ph type="ftr" sz="quarter" idx="11"/>
          </p:nvPr>
        </p:nvSpPr>
        <p:spPr/>
        <p:txBody>
          <a:bodyPr/>
          <a:lstStyle/>
          <a:p>
            <a:endParaRPr lang="es-ES">
              <a:solidFill>
                <a:prstClr val="black">
                  <a:tint val="75000"/>
                </a:prstClr>
              </a:solidFill>
            </a:endParaRPr>
          </a:p>
        </p:txBody>
      </p:sp>
      <p:sp>
        <p:nvSpPr>
          <p:cNvPr id="5" name="4 Marcador de número de diapositiva"/>
          <p:cNvSpPr>
            <a:spLocks noGrp="1"/>
          </p:cNvSpPr>
          <p:nvPr>
            <p:ph type="sldNum" sz="quarter" idx="12"/>
          </p:nvPr>
        </p:nvSpPr>
        <p:spPr/>
        <p:txBody>
          <a:bodyPr/>
          <a:lstStyle/>
          <a:p>
            <a:fld id="{F83B91B8-7490-412E-BAA2-9331E16BD3F7}"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3379559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4" name="3 Marcador de fecha"/>
          <p:cNvSpPr>
            <a:spLocks noGrp="1"/>
          </p:cNvSpPr>
          <p:nvPr>
            <p:ph type="dt" sz="half" idx="10"/>
          </p:nvPr>
        </p:nvSpPr>
        <p:spPr/>
        <p:txBody>
          <a:bodyPr/>
          <a:lstStyle/>
          <a:p>
            <a:fld id="{16345860-71A9-4FFB-B545-4CCE246147E4}" type="datetimeFigureOut">
              <a:rPr lang="es-MX" smtClean="0"/>
              <a:pPr/>
              <a:t>30/05/2023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67A8E323-4F12-41B3-A9A1-4F3427AE86FC}" type="slidenum">
              <a:rPr lang="es-MX" smtClean="0"/>
              <a:pPr/>
              <a:t>‹Nº›</a:t>
            </a:fld>
            <a:endParaRPr lang="es-MX" dirty="0"/>
          </a:p>
        </p:txBody>
      </p:sp>
      <p:sp>
        <p:nvSpPr>
          <p:cNvPr id="8" name="7 Marcador de contenido"/>
          <p:cNvSpPr>
            <a:spLocks noGrp="1"/>
          </p:cNvSpPr>
          <p:nvPr>
            <p:ph sz="quarter" idx="1"/>
          </p:nvPr>
        </p:nvSpPr>
        <p:spPr>
          <a:xfrm>
            <a:off x="914400" y="1447800"/>
            <a:ext cx="7772400" cy="45720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8B9A9C73-8133-4F83-A6BF-32EA090CA3FD}" type="datetime1">
              <a:rPr lang="es-ES" smtClean="0">
                <a:solidFill>
                  <a:prstClr val="black">
                    <a:tint val="75000"/>
                  </a:prstClr>
                </a:solidFill>
              </a:rPr>
              <a:pPr/>
              <a:t>30/05/2023</a:t>
            </a:fld>
            <a:endParaRPr lang="es-ES">
              <a:solidFill>
                <a:prstClr val="black">
                  <a:tint val="75000"/>
                </a:prstClr>
              </a:solidFill>
            </a:endParaRPr>
          </a:p>
        </p:txBody>
      </p:sp>
      <p:sp>
        <p:nvSpPr>
          <p:cNvPr id="3" name="2 Marcador de pie de página"/>
          <p:cNvSpPr>
            <a:spLocks noGrp="1"/>
          </p:cNvSpPr>
          <p:nvPr>
            <p:ph type="ftr" sz="quarter" idx="11"/>
          </p:nvPr>
        </p:nvSpPr>
        <p:spPr/>
        <p:txBody>
          <a:bodyPr/>
          <a:lstStyle/>
          <a:p>
            <a:endParaRPr lang="es-ES">
              <a:solidFill>
                <a:prstClr val="black">
                  <a:tint val="75000"/>
                </a:prstClr>
              </a:solidFill>
            </a:endParaRPr>
          </a:p>
        </p:txBody>
      </p:sp>
      <p:sp>
        <p:nvSpPr>
          <p:cNvPr id="4" name="3 Marcador de número de diapositiva"/>
          <p:cNvSpPr>
            <a:spLocks noGrp="1"/>
          </p:cNvSpPr>
          <p:nvPr>
            <p:ph type="sldNum" sz="quarter" idx="12"/>
          </p:nvPr>
        </p:nvSpPr>
        <p:spPr/>
        <p:txBody>
          <a:bodyPr/>
          <a:lstStyle/>
          <a:p>
            <a:fld id="{F83B91B8-7490-412E-BAA2-9331E16BD3F7}"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38776116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3"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3" y="1435100"/>
            <a:ext cx="3008313" cy="4691063"/>
          </a:xfrm>
        </p:spPr>
        <p:txBody>
          <a:bodyPr/>
          <a:lstStyle>
            <a:lvl1pPr marL="0" indent="0">
              <a:buNone/>
              <a:defRPr sz="1400"/>
            </a:lvl1pPr>
            <a:lvl2pPr marL="456958" indent="0">
              <a:buNone/>
              <a:defRPr sz="1200"/>
            </a:lvl2pPr>
            <a:lvl3pPr marL="913916" indent="0">
              <a:buNone/>
              <a:defRPr sz="1000"/>
            </a:lvl3pPr>
            <a:lvl4pPr marL="1370874" indent="0">
              <a:buNone/>
              <a:defRPr sz="900"/>
            </a:lvl4pPr>
            <a:lvl5pPr marL="1827832" indent="0">
              <a:buNone/>
              <a:defRPr sz="900"/>
            </a:lvl5pPr>
            <a:lvl6pPr marL="2284789" indent="0">
              <a:buNone/>
              <a:defRPr sz="900"/>
            </a:lvl6pPr>
            <a:lvl7pPr marL="2741748" indent="0">
              <a:buNone/>
              <a:defRPr sz="900"/>
            </a:lvl7pPr>
            <a:lvl8pPr marL="3198706" indent="0">
              <a:buNone/>
              <a:defRPr sz="900"/>
            </a:lvl8pPr>
            <a:lvl9pPr marL="3655663"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62C00104-5CFA-49D2-88B4-6A7DE0FAC269}" type="datetime1">
              <a:rPr lang="es-ES" smtClean="0">
                <a:solidFill>
                  <a:prstClr val="black">
                    <a:tint val="75000"/>
                  </a:prstClr>
                </a:solidFill>
              </a:rPr>
              <a:pPr/>
              <a:t>30/05/2023</a:t>
            </a:fld>
            <a:endParaRPr lang="es-ES">
              <a:solidFill>
                <a:prstClr val="black">
                  <a:tint val="75000"/>
                </a:prstClr>
              </a:solidFill>
            </a:endParaRPr>
          </a:p>
        </p:txBody>
      </p:sp>
      <p:sp>
        <p:nvSpPr>
          <p:cNvPr id="6" name="5 Marcador de pie de página"/>
          <p:cNvSpPr>
            <a:spLocks noGrp="1"/>
          </p:cNvSpPr>
          <p:nvPr>
            <p:ph type="ftr" sz="quarter" idx="11"/>
          </p:nvPr>
        </p:nvSpPr>
        <p:spPr/>
        <p:txBody>
          <a:bodyPr/>
          <a:lstStyle/>
          <a:p>
            <a:endParaRPr lang="es-ES">
              <a:solidFill>
                <a:prstClr val="black">
                  <a:tint val="75000"/>
                </a:prstClr>
              </a:solidFill>
            </a:endParaRPr>
          </a:p>
        </p:txBody>
      </p:sp>
      <p:sp>
        <p:nvSpPr>
          <p:cNvPr id="7" name="6 Marcador de número de diapositiva"/>
          <p:cNvSpPr>
            <a:spLocks noGrp="1"/>
          </p:cNvSpPr>
          <p:nvPr>
            <p:ph type="sldNum" sz="quarter" idx="12"/>
          </p:nvPr>
        </p:nvSpPr>
        <p:spPr/>
        <p:txBody>
          <a:bodyPr/>
          <a:lstStyle/>
          <a:p>
            <a:fld id="{F83B91B8-7490-412E-BAA2-9331E16BD3F7}"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5167884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6958" indent="0">
              <a:buNone/>
              <a:defRPr sz="2800"/>
            </a:lvl2pPr>
            <a:lvl3pPr marL="913916" indent="0">
              <a:buNone/>
              <a:defRPr sz="2400"/>
            </a:lvl3pPr>
            <a:lvl4pPr marL="1370874" indent="0">
              <a:buNone/>
              <a:defRPr sz="2000"/>
            </a:lvl4pPr>
            <a:lvl5pPr marL="1827832" indent="0">
              <a:buNone/>
              <a:defRPr sz="2000"/>
            </a:lvl5pPr>
            <a:lvl6pPr marL="2284789" indent="0">
              <a:buNone/>
              <a:defRPr sz="2000"/>
            </a:lvl6pPr>
            <a:lvl7pPr marL="2741748" indent="0">
              <a:buNone/>
              <a:defRPr sz="2000"/>
            </a:lvl7pPr>
            <a:lvl8pPr marL="3198706" indent="0">
              <a:buNone/>
              <a:defRPr sz="2000"/>
            </a:lvl8pPr>
            <a:lvl9pPr marL="3655663"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6958" indent="0">
              <a:buNone/>
              <a:defRPr sz="1200"/>
            </a:lvl2pPr>
            <a:lvl3pPr marL="913916" indent="0">
              <a:buNone/>
              <a:defRPr sz="1000"/>
            </a:lvl3pPr>
            <a:lvl4pPr marL="1370874" indent="0">
              <a:buNone/>
              <a:defRPr sz="900"/>
            </a:lvl4pPr>
            <a:lvl5pPr marL="1827832" indent="0">
              <a:buNone/>
              <a:defRPr sz="900"/>
            </a:lvl5pPr>
            <a:lvl6pPr marL="2284789" indent="0">
              <a:buNone/>
              <a:defRPr sz="900"/>
            </a:lvl6pPr>
            <a:lvl7pPr marL="2741748" indent="0">
              <a:buNone/>
              <a:defRPr sz="900"/>
            </a:lvl7pPr>
            <a:lvl8pPr marL="3198706" indent="0">
              <a:buNone/>
              <a:defRPr sz="900"/>
            </a:lvl8pPr>
            <a:lvl9pPr marL="3655663"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A00738C0-C00F-4BC6-B5B9-324A6560705E}" type="datetime1">
              <a:rPr lang="es-ES" smtClean="0">
                <a:solidFill>
                  <a:prstClr val="black">
                    <a:tint val="75000"/>
                  </a:prstClr>
                </a:solidFill>
              </a:rPr>
              <a:pPr/>
              <a:t>30/05/2023</a:t>
            </a:fld>
            <a:endParaRPr lang="es-ES">
              <a:solidFill>
                <a:prstClr val="black">
                  <a:tint val="75000"/>
                </a:prstClr>
              </a:solidFill>
            </a:endParaRPr>
          </a:p>
        </p:txBody>
      </p:sp>
      <p:sp>
        <p:nvSpPr>
          <p:cNvPr id="6" name="5 Marcador de pie de página"/>
          <p:cNvSpPr>
            <a:spLocks noGrp="1"/>
          </p:cNvSpPr>
          <p:nvPr>
            <p:ph type="ftr" sz="quarter" idx="11"/>
          </p:nvPr>
        </p:nvSpPr>
        <p:spPr/>
        <p:txBody>
          <a:bodyPr/>
          <a:lstStyle/>
          <a:p>
            <a:endParaRPr lang="es-ES">
              <a:solidFill>
                <a:prstClr val="black">
                  <a:tint val="75000"/>
                </a:prstClr>
              </a:solidFill>
            </a:endParaRPr>
          </a:p>
        </p:txBody>
      </p:sp>
      <p:sp>
        <p:nvSpPr>
          <p:cNvPr id="7" name="6 Marcador de número de diapositiva"/>
          <p:cNvSpPr>
            <a:spLocks noGrp="1"/>
          </p:cNvSpPr>
          <p:nvPr>
            <p:ph type="sldNum" sz="quarter" idx="12"/>
          </p:nvPr>
        </p:nvSpPr>
        <p:spPr/>
        <p:txBody>
          <a:bodyPr/>
          <a:lstStyle/>
          <a:p>
            <a:fld id="{F83B91B8-7490-412E-BAA2-9331E16BD3F7}"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5619858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CBC3AC81-06BC-4BBA-958E-2046DCE30D29}" type="datetime1">
              <a:rPr lang="es-ES" smtClean="0">
                <a:solidFill>
                  <a:prstClr val="black">
                    <a:tint val="75000"/>
                  </a:prstClr>
                </a:solidFill>
              </a:rPr>
              <a:pPr/>
              <a:t>30/05/2023</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F83B91B8-7490-412E-BAA2-9331E16BD3F7}"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6995641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7753350" y="303213"/>
            <a:ext cx="2405063" cy="6451600"/>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534988" y="303213"/>
            <a:ext cx="7065962" cy="645160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E00F5F08-120A-4E04-ACEA-F48DBFC9F56A}" type="datetime1">
              <a:rPr lang="es-ES" smtClean="0">
                <a:solidFill>
                  <a:prstClr val="black">
                    <a:tint val="75000"/>
                  </a:prstClr>
                </a:solidFill>
              </a:rPr>
              <a:pPr/>
              <a:t>30/05/2023</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F83B91B8-7490-412E-BAA2-9331E16BD3F7}"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42821191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endParaRPr lang="es-AR"/>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AR"/>
          </a:p>
        </p:txBody>
      </p:sp>
      <p:sp>
        <p:nvSpPr>
          <p:cNvPr id="4" name="3 Marcador de fecha"/>
          <p:cNvSpPr>
            <a:spLocks noGrp="1"/>
          </p:cNvSpPr>
          <p:nvPr>
            <p:ph type="dt" sz="half" idx="10"/>
          </p:nvPr>
        </p:nvSpPr>
        <p:spPr/>
        <p:txBody>
          <a:bodyPr/>
          <a:lstStyle/>
          <a:p>
            <a:fld id="{0BD911BE-F598-4B43-B4C8-ABDBD79051F4}" type="datetimeFigureOut">
              <a:rPr lang="es-AR" smtClean="0"/>
              <a:t>30/05/2023</a:t>
            </a:fld>
            <a:endParaRPr lang="es-AR"/>
          </a:p>
        </p:txBody>
      </p:sp>
      <p:sp>
        <p:nvSpPr>
          <p:cNvPr id="5" name="4 Marcador de pie de página"/>
          <p:cNvSpPr>
            <a:spLocks noGrp="1"/>
          </p:cNvSpPr>
          <p:nvPr>
            <p:ph type="ftr" sz="quarter" idx="11"/>
          </p:nvPr>
        </p:nvSpPr>
        <p:spPr/>
        <p:txBody>
          <a:bodyPr/>
          <a:lstStyle/>
          <a:p>
            <a:endParaRPr lang="es-AR"/>
          </a:p>
        </p:txBody>
      </p:sp>
      <p:sp>
        <p:nvSpPr>
          <p:cNvPr id="6" name="5 Marcador de número de diapositiva"/>
          <p:cNvSpPr>
            <a:spLocks noGrp="1"/>
          </p:cNvSpPr>
          <p:nvPr>
            <p:ph type="sldNum" sz="quarter" idx="12"/>
          </p:nvPr>
        </p:nvSpPr>
        <p:spPr/>
        <p:txBody>
          <a:bodyPr/>
          <a:lstStyle/>
          <a:p>
            <a:fld id="{D3481394-B6C7-4F4A-A5AE-28964D55A75B}" type="slidenum">
              <a:rPr lang="es-AR" smtClean="0"/>
              <a:t>‹Nº›</a:t>
            </a:fld>
            <a:endParaRPr lang="es-AR"/>
          </a:p>
        </p:txBody>
      </p:sp>
    </p:spTree>
    <p:extLst>
      <p:ext uri="{BB962C8B-B14F-4D97-AF65-F5344CB8AC3E}">
        <p14:creationId xmlns:p14="http://schemas.microsoft.com/office/powerpoint/2010/main" val="32269160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3 Marcador de fecha"/>
          <p:cNvSpPr>
            <a:spLocks noGrp="1"/>
          </p:cNvSpPr>
          <p:nvPr>
            <p:ph type="dt" sz="half" idx="10"/>
          </p:nvPr>
        </p:nvSpPr>
        <p:spPr/>
        <p:txBody>
          <a:bodyPr/>
          <a:lstStyle/>
          <a:p>
            <a:fld id="{0BD911BE-F598-4B43-B4C8-ABDBD79051F4}" type="datetimeFigureOut">
              <a:rPr lang="es-AR" smtClean="0"/>
              <a:t>30/05/2023</a:t>
            </a:fld>
            <a:endParaRPr lang="es-AR"/>
          </a:p>
        </p:txBody>
      </p:sp>
      <p:sp>
        <p:nvSpPr>
          <p:cNvPr id="5" name="4 Marcador de pie de página"/>
          <p:cNvSpPr>
            <a:spLocks noGrp="1"/>
          </p:cNvSpPr>
          <p:nvPr>
            <p:ph type="ftr" sz="quarter" idx="11"/>
          </p:nvPr>
        </p:nvSpPr>
        <p:spPr/>
        <p:txBody>
          <a:bodyPr/>
          <a:lstStyle/>
          <a:p>
            <a:endParaRPr lang="es-AR"/>
          </a:p>
        </p:txBody>
      </p:sp>
      <p:sp>
        <p:nvSpPr>
          <p:cNvPr id="6" name="5 Marcador de número de diapositiva"/>
          <p:cNvSpPr>
            <a:spLocks noGrp="1"/>
          </p:cNvSpPr>
          <p:nvPr>
            <p:ph type="sldNum" sz="quarter" idx="12"/>
          </p:nvPr>
        </p:nvSpPr>
        <p:spPr/>
        <p:txBody>
          <a:bodyPr/>
          <a:lstStyle/>
          <a:p>
            <a:fld id="{D3481394-B6C7-4F4A-A5AE-28964D55A75B}" type="slidenum">
              <a:rPr lang="es-AR" smtClean="0"/>
              <a:t>‹Nº›</a:t>
            </a:fld>
            <a:endParaRPr lang="es-AR"/>
          </a:p>
        </p:txBody>
      </p:sp>
    </p:spTree>
    <p:extLst>
      <p:ext uri="{BB962C8B-B14F-4D97-AF65-F5344CB8AC3E}">
        <p14:creationId xmlns:p14="http://schemas.microsoft.com/office/powerpoint/2010/main" val="38970513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0BD911BE-F598-4B43-B4C8-ABDBD79051F4}" type="datetimeFigureOut">
              <a:rPr lang="es-AR" smtClean="0"/>
              <a:t>30/05/2023</a:t>
            </a:fld>
            <a:endParaRPr lang="es-AR"/>
          </a:p>
        </p:txBody>
      </p:sp>
      <p:sp>
        <p:nvSpPr>
          <p:cNvPr id="5" name="4 Marcador de pie de página"/>
          <p:cNvSpPr>
            <a:spLocks noGrp="1"/>
          </p:cNvSpPr>
          <p:nvPr>
            <p:ph type="ftr" sz="quarter" idx="11"/>
          </p:nvPr>
        </p:nvSpPr>
        <p:spPr/>
        <p:txBody>
          <a:bodyPr/>
          <a:lstStyle/>
          <a:p>
            <a:endParaRPr lang="es-AR"/>
          </a:p>
        </p:txBody>
      </p:sp>
      <p:sp>
        <p:nvSpPr>
          <p:cNvPr id="6" name="5 Marcador de número de diapositiva"/>
          <p:cNvSpPr>
            <a:spLocks noGrp="1"/>
          </p:cNvSpPr>
          <p:nvPr>
            <p:ph type="sldNum" sz="quarter" idx="12"/>
          </p:nvPr>
        </p:nvSpPr>
        <p:spPr/>
        <p:txBody>
          <a:bodyPr/>
          <a:lstStyle/>
          <a:p>
            <a:fld id="{D3481394-B6C7-4F4A-A5AE-28964D55A75B}" type="slidenum">
              <a:rPr lang="es-AR" smtClean="0"/>
              <a:t>‹Nº›</a:t>
            </a:fld>
            <a:endParaRPr lang="es-AR"/>
          </a:p>
        </p:txBody>
      </p:sp>
    </p:spTree>
    <p:extLst>
      <p:ext uri="{BB962C8B-B14F-4D97-AF65-F5344CB8AC3E}">
        <p14:creationId xmlns:p14="http://schemas.microsoft.com/office/powerpoint/2010/main" val="14468521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AR"/>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4 Marcador de fecha"/>
          <p:cNvSpPr>
            <a:spLocks noGrp="1"/>
          </p:cNvSpPr>
          <p:nvPr>
            <p:ph type="dt" sz="half" idx="10"/>
          </p:nvPr>
        </p:nvSpPr>
        <p:spPr/>
        <p:txBody>
          <a:bodyPr/>
          <a:lstStyle/>
          <a:p>
            <a:fld id="{0BD911BE-F598-4B43-B4C8-ABDBD79051F4}" type="datetimeFigureOut">
              <a:rPr lang="es-AR" smtClean="0"/>
              <a:t>30/05/2023</a:t>
            </a:fld>
            <a:endParaRPr lang="es-AR"/>
          </a:p>
        </p:txBody>
      </p:sp>
      <p:sp>
        <p:nvSpPr>
          <p:cNvPr id="6" name="5 Marcador de pie de página"/>
          <p:cNvSpPr>
            <a:spLocks noGrp="1"/>
          </p:cNvSpPr>
          <p:nvPr>
            <p:ph type="ftr" sz="quarter" idx="11"/>
          </p:nvPr>
        </p:nvSpPr>
        <p:spPr/>
        <p:txBody>
          <a:bodyPr/>
          <a:lstStyle/>
          <a:p>
            <a:endParaRPr lang="es-AR"/>
          </a:p>
        </p:txBody>
      </p:sp>
      <p:sp>
        <p:nvSpPr>
          <p:cNvPr id="7" name="6 Marcador de número de diapositiva"/>
          <p:cNvSpPr>
            <a:spLocks noGrp="1"/>
          </p:cNvSpPr>
          <p:nvPr>
            <p:ph type="sldNum" sz="quarter" idx="12"/>
          </p:nvPr>
        </p:nvSpPr>
        <p:spPr/>
        <p:txBody>
          <a:bodyPr/>
          <a:lstStyle/>
          <a:p>
            <a:fld id="{D3481394-B6C7-4F4A-A5AE-28964D55A75B}" type="slidenum">
              <a:rPr lang="es-AR" smtClean="0"/>
              <a:t>‹Nº›</a:t>
            </a:fld>
            <a:endParaRPr lang="es-AR"/>
          </a:p>
        </p:txBody>
      </p:sp>
    </p:spTree>
    <p:extLst>
      <p:ext uri="{BB962C8B-B14F-4D97-AF65-F5344CB8AC3E}">
        <p14:creationId xmlns:p14="http://schemas.microsoft.com/office/powerpoint/2010/main" val="40485515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6 Marcador de fecha"/>
          <p:cNvSpPr>
            <a:spLocks noGrp="1"/>
          </p:cNvSpPr>
          <p:nvPr>
            <p:ph type="dt" sz="half" idx="10"/>
          </p:nvPr>
        </p:nvSpPr>
        <p:spPr/>
        <p:txBody>
          <a:bodyPr/>
          <a:lstStyle/>
          <a:p>
            <a:fld id="{0BD911BE-F598-4B43-B4C8-ABDBD79051F4}" type="datetimeFigureOut">
              <a:rPr lang="es-AR" smtClean="0"/>
              <a:t>30/05/2023</a:t>
            </a:fld>
            <a:endParaRPr lang="es-AR"/>
          </a:p>
        </p:txBody>
      </p:sp>
      <p:sp>
        <p:nvSpPr>
          <p:cNvPr id="8" name="7 Marcador de pie de página"/>
          <p:cNvSpPr>
            <a:spLocks noGrp="1"/>
          </p:cNvSpPr>
          <p:nvPr>
            <p:ph type="ftr" sz="quarter" idx="11"/>
          </p:nvPr>
        </p:nvSpPr>
        <p:spPr/>
        <p:txBody>
          <a:bodyPr/>
          <a:lstStyle/>
          <a:p>
            <a:endParaRPr lang="es-AR"/>
          </a:p>
        </p:txBody>
      </p:sp>
      <p:sp>
        <p:nvSpPr>
          <p:cNvPr id="9" name="8 Marcador de número de diapositiva"/>
          <p:cNvSpPr>
            <a:spLocks noGrp="1"/>
          </p:cNvSpPr>
          <p:nvPr>
            <p:ph type="sldNum" sz="quarter" idx="12"/>
          </p:nvPr>
        </p:nvSpPr>
        <p:spPr/>
        <p:txBody>
          <a:bodyPr/>
          <a:lstStyle/>
          <a:p>
            <a:fld id="{D3481394-B6C7-4F4A-A5AE-28964D55A75B}" type="slidenum">
              <a:rPr lang="es-AR" smtClean="0"/>
              <a:t>‹Nº›</a:t>
            </a:fld>
            <a:endParaRPr lang="es-AR"/>
          </a:p>
        </p:txBody>
      </p:sp>
    </p:spTree>
    <p:extLst>
      <p:ext uri="{BB962C8B-B14F-4D97-AF65-F5344CB8AC3E}">
        <p14:creationId xmlns:p14="http://schemas.microsoft.com/office/powerpoint/2010/main" val="2392776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11" name="10 Rectángulo"/>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lIns="91424" tIns="45712" rIns="91424" bIns="45712" rtlCol="0" anchor="ctr"/>
          <a:lstStyle/>
          <a:p>
            <a:pPr algn="ctr" eaLnBrk="1" latinLnBrk="0" hangingPunct="1"/>
            <a:endParaRPr kumimoji="0" lang="en-US" dirty="0"/>
          </a:p>
        </p:txBody>
      </p:sp>
      <p:sp useBgFill="1">
        <p:nvSpPr>
          <p:cNvPr id="10" name="9 Rectángulo redondeado"/>
          <p:cNvSpPr/>
          <p:nvPr/>
        </p:nvSpPr>
        <p:spPr>
          <a:xfrm>
            <a:off x="65313" y="69756"/>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lIns="91424" tIns="45712" rIns="91424" bIns="45712" anchor="ctr"/>
          <a:lstStyle/>
          <a:p>
            <a:pPr algn="ctr" eaLnBrk="1" latinLnBrk="0" hangingPunct="1"/>
            <a:endParaRPr kumimoji="0" lang="en-US" dirty="0"/>
          </a:p>
        </p:txBody>
      </p:sp>
      <p:sp>
        <p:nvSpPr>
          <p:cNvPr id="2" name="1 Título"/>
          <p:cNvSpPr>
            <a:spLocks noGrp="1"/>
          </p:cNvSpPr>
          <p:nvPr>
            <p:ph type="title"/>
          </p:nvPr>
        </p:nvSpPr>
        <p:spPr>
          <a:xfrm>
            <a:off x="722313" y="952501"/>
            <a:ext cx="7772400" cy="1362075"/>
          </a:xfrm>
        </p:spPr>
        <p:txBody>
          <a:bodyPr anchor="b" anchorCtr="0"/>
          <a:lstStyle>
            <a:lvl1pPr algn="l">
              <a:buNone/>
              <a:defRPr sz="4000" b="0" cap="none"/>
            </a:lvl1pPr>
          </a:lstStyle>
          <a:p>
            <a:r>
              <a:rPr kumimoji="0" lang="es-ES"/>
              <a:t>Haga clic para modificar el estilo de título del patrón</a:t>
            </a:r>
            <a:endParaRPr kumimoji="0" lang="en-US"/>
          </a:p>
        </p:txBody>
      </p:sp>
      <p:sp>
        <p:nvSpPr>
          <p:cNvPr id="3" name="2 Marcador de texto"/>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a:t>Haga clic para modificar el estilo de texto del patrón</a:t>
            </a:r>
          </a:p>
        </p:txBody>
      </p:sp>
      <p:sp>
        <p:nvSpPr>
          <p:cNvPr id="4" name="3 Marcador de fecha"/>
          <p:cNvSpPr>
            <a:spLocks noGrp="1"/>
          </p:cNvSpPr>
          <p:nvPr>
            <p:ph type="dt" sz="half" idx="10"/>
          </p:nvPr>
        </p:nvSpPr>
        <p:spPr/>
        <p:txBody>
          <a:bodyPr/>
          <a:lstStyle/>
          <a:p>
            <a:fld id="{16345860-71A9-4FFB-B545-4CCE246147E4}" type="datetimeFigureOut">
              <a:rPr lang="es-MX" smtClean="0"/>
              <a:pPr/>
              <a:t>30/05/2023</a:t>
            </a:fld>
            <a:endParaRPr lang="es-MX" dirty="0"/>
          </a:p>
        </p:txBody>
      </p:sp>
      <p:sp>
        <p:nvSpPr>
          <p:cNvPr id="5" name="4 Marcador de pie de página"/>
          <p:cNvSpPr>
            <a:spLocks noGrp="1"/>
          </p:cNvSpPr>
          <p:nvPr>
            <p:ph type="ftr" sz="quarter" idx="11"/>
          </p:nvPr>
        </p:nvSpPr>
        <p:spPr>
          <a:xfrm>
            <a:off x="800100" y="6172200"/>
            <a:ext cx="4000500" cy="457200"/>
          </a:xfrm>
        </p:spPr>
        <p:txBody>
          <a:bodyPr/>
          <a:lstStyle/>
          <a:p>
            <a:endParaRPr lang="es-MX" dirty="0"/>
          </a:p>
        </p:txBody>
      </p:sp>
      <p:sp>
        <p:nvSpPr>
          <p:cNvPr id="7" name="6 Rectángulo"/>
          <p:cNvSpPr/>
          <p:nvPr/>
        </p:nvSpPr>
        <p:spPr>
          <a:xfrm flipV="1">
            <a:off x="69413"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91424" tIns="45712" rIns="91424" bIns="45712" anchor="ctr"/>
          <a:lstStyle/>
          <a:p>
            <a:pPr algn="ctr" eaLnBrk="1" latinLnBrk="0" hangingPunct="1"/>
            <a:endParaRPr kumimoji="0" lang="en-US" dirty="0"/>
          </a:p>
        </p:txBody>
      </p:sp>
      <p:sp>
        <p:nvSpPr>
          <p:cNvPr id="8" name="7 Rectángulo"/>
          <p:cNvSpPr/>
          <p:nvPr/>
        </p:nvSpPr>
        <p:spPr>
          <a:xfrm>
            <a:off x="69146" y="2341476"/>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91424" tIns="45712" rIns="91424" bIns="45712" anchor="ctr"/>
          <a:lstStyle/>
          <a:p>
            <a:pPr algn="ctr" eaLnBrk="1" latinLnBrk="0" hangingPunct="1"/>
            <a:endParaRPr kumimoji="0" lang="en-US" dirty="0"/>
          </a:p>
        </p:txBody>
      </p:sp>
      <p:sp>
        <p:nvSpPr>
          <p:cNvPr id="9" name="8 Rectángulo"/>
          <p:cNvSpPr/>
          <p:nvPr/>
        </p:nvSpPr>
        <p:spPr>
          <a:xfrm>
            <a:off x="68307"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91424" tIns="45712" rIns="91424" bIns="45712" anchor="ctr"/>
          <a:lstStyle/>
          <a:p>
            <a:pPr algn="ctr" eaLnBrk="1" latinLnBrk="0" hangingPunct="1"/>
            <a:endParaRPr kumimoji="0" lang="en-US" dirty="0"/>
          </a:p>
        </p:txBody>
      </p:sp>
      <p:sp>
        <p:nvSpPr>
          <p:cNvPr id="6" name="5 Marcador de número de diapositiva"/>
          <p:cNvSpPr>
            <a:spLocks noGrp="1"/>
          </p:cNvSpPr>
          <p:nvPr>
            <p:ph type="sldNum" sz="quarter" idx="12"/>
          </p:nvPr>
        </p:nvSpPr>
        <p:spPr>
          <a:xfrm>
            <a:off x="146304" y="6208776"/>
            <a:ext cx="457200" cy="457200"/>
          </a:xfrm>
        </p:spPr>
        <p:txBody>
          <a:bodyPr/>
          <a:lstStyle/>
          <a:p>
            <a:fld id="{67A8E323-4F12-41B3-A9A1-4F3427AE86FC}" type="slidenum">
              <a:rPr lang="es-MX" smtClean="0"/>
              <a:pPr/>
              <a:t>‹Nº›</a:t>
            </a:fld>
            <a:endParaRPr lang="es-MX" dirty="0"/>
          </a:p>
        </p:txBody>
      </p:sp>
    </p:spTree>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AR"/>
          </a:p>
        </p:txBody>
      </p:sp>
      <p:sp>
        <p:nvSpPr>
          <p:cNvPr id="3" name="2 Marcador de fecha"/>
          <p:cNvSpPr>
            <a:spLocks noGrp="1"/>
          </p:cNvSpPr>
          <p:nvPr>
            <p:ph type="dt" sz="half" idx="10"/>
          </p:nvPr>
        </p:nvSpPr>
        <p:spPr/>
        <p:txBody>
          <a:bodyPr/>
          <a:lstStyle/>
          <a:p>
            <a:fld id="{0BD911BE-F598-4B43-B4C8-ABDBD79051F4}" type="datetimeFigureOut">
              <a:rPr lang="es-AR" smtClean="0"/>
              <a:t>30/05/2023</a:t>
            </a:fld>
            <a:endParaRPr lang="es-AR"/>
          </a:p>
        </p:txBody>
      </p:sp>
      <p:sp>
        <p:nvSpPr>
          <p:cNvPr id="4" name="3 Marcador de pie de página"/>
          <p:cNvSpPr>
            <a:spLocks noGrp="1"/>
          </p:cNvSpPr>
          <p:nvPr>
            <p:ph type="ftr" sz="quarter" idx="11"/>
          </p:nvPr>
        </p:nvSpPr>
        <p:spPr/>
        <p:txBody>
          <a:bodyPr/>
          <a:lstStyle/>
          <a:p>
            <a:endParaRPr lang="es-AR"/>
          </a:p>
        </p:txBody>
      </p:sp>
      <p:sp>
        <p:nvSpPr>
          <p:cNvPr id="5" name="4 Marcador de número de diapositiva"/>
          <p:cNvSpPr>
            <a:spLocks noGrp="1"/>
          </p:cNvSpPr>
          <p:nvPr>
            <p:ph type="sldNum" sz="quarter" idx="12"/>
          </p:nvPr>
        </p:nvSpPr>
        <p:spPr/>
        <p:txBody>
          <a:bodyPr/>
          <a:lstStyle/>
          <a:p>
            <a:fld id="{D3481394-B6C7-4F4A-A5AE-28964D55A75B}" type="slidenum">
              <a:rPr lang="es-AR" smtClean="0"/>
              <a:t>‹Nº›</a:t>
            </a:fld>
            <a:endParaRPr lang="es-AR"/>
          </a:p>
        </p:txBody>
      </p:sp>
    </p:spTree>
    <p:extLst>
      <p:ext uri="{BB962C8B-B14F-4D97-AF65-F5344CB8AC3E}">
        <p14:creationId xmlns:p14="http://schemas.microsoft.com/office/powerpoint/2010/main" val="34090603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0BD911BE-F598-4B43-B4C8-ABDBD79051F4}" type="datetimeFigureOut">
              <a:rPr lang="es-AR" smtClean="0"/>
              <a:t>30/05/2023</a:t>
            </a:fld>
            <a:endParaRPr lang="es-AR"/>
          </a:p>
        </p:txBody>
      </p:sp>
      <p:sp>
        <p:nvSpPr>
          <p:cNvPr id="3" name="2 Marcador de pie de página"/>
          <p:cNvSpPr>
            <a:spLocks noGrp="1"/>
          </p:cNvSpPr>
          <p:nvPr>
            <p:ph type="ftr" sz="quarter" idx="11"/>
          </p:nvPr>
        </p:nvSpPr>
        <p:spPr/>
        <p:txBody>
          <a:bodyPr/>
          <a:lstStyle/>
          <a:p>
            <a:endParaRPr lang="es-AR"/>
          </a:p>
        </p:txBody>
      </p:sp>
      <p:sp>
        <p:nvSpPr>
          <p:cNvPr id="4" name="3 Marcador de número de diapositiva"/>
          <p:cNvSpPr>
            <a:spLocks noGrp="1"/>
          </p:cNvSpPr>
          <p:nvPr>
            <p:ph type="sldNum" sz="quarter" idx="12"/>
          </p:nvPr>
        </p:nvSpPr>
        <p:spPr/>
        <p:txBody>
          <a:bodyPr/>
          <a:lstStyle/>
          <a:p>
            <a:fld id="{D3481394-B6C7-4F4A-A5AE-28964D55A75B}" type="slidenum">
              <a:rPr lang="es-AR" smtClean="0"/>
              <a:t>‹Nº›</a:t>
            </a:fld>
            <a:endParaRPr lang="es-AR"/>
          </a:p>
        </p:txBody>
      </p:sp>
    </p:spTree>
    <p:extLst>
      <p:ext uri="{BB962C8B-B14F-4D97-AF65-F5344CB8AC3E}">
        <p14:creationId xmlns:p14="http://schemas.microsoft.com/office/powerpoint/2010/main" val="39715110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endParaRPr lang="es-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0BD911BE-F598-4B43-B4C8-ABDBD79051F4}" type="datetimeFigureOut">
              <a:rPr lang="es-AR" smtClean="0"/>
              <a:t>30/05/2023</a:t>
            </a:fld>
            <a:endParaRPr lang="es-AR"/>
          </a:p>
        </p:txBody>
      </p:sp>
      <p:sp>
        <p:nvSpPr>
          <p:cNvPr id="6" name="5 Marcador de pie de página"/>
          <p:cNvSpPr>
            <a:spLocks noGrp="1"/>
          </p:cNvSpPr>
          <p:nvPr>
            <p:ph type="ftr" sz="quarter" idx="11"/>
          </p:nvPr>
        </p:nvSpPr>
        <p:spPr/>
        <p:txBody>
          <a:bodyPr/>
          <a:lstStyle/>
          <a:p>
            <a:endParaRPr lang="es-AR"/>
          </a:p>
        </p:txBody>
      </p:sp>
      <p:sp>
        <p:nvSpPr>
          <p:cNvPr id="7" name="6 Marcador de número de diapositiva"/>
          <p:cNvSpPr>
            <a:spLocks noGrp="1"/>
          </p:cNvSpPr>
          <p:nvPr>
            <p:ph type="sldNum" sz="quarter" idx="12"/>
          </p:nvPr>
        </p:nvSpPr>
        <p:spPr/>
        <p:txBody>
          <a:bodyPr/>
          <a:lstStyle/>
          <a:p>
            <a:fld id="{D3481394-B6C7-4F4A-A5AE-28964D55A75B}" type="slidenum">
              <a:rPr lang="es-AR" smtClean="0"/>
              <a:t>‹Nº›</a:t>
            </a:fld>
            <a:endParaRPr lang="es-AR"/>
          </a:p>
        </p:txBody>
      </p:sp>
    </p:spTree>
    <p:extLst>
      <p:ext uri="{BB962C8B-B14F-4D97-AF65-F5344CB8AC3E}">
        <p14:creationId xmlns:p14="http://schemas.microsoft.com/office/powerpoint/2010/main" val="13930273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endParaRPr lang="es-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0BD911BE-F598-4B43-B4C8-ABDBD79051F4}" type="datetimeFigureOut">
              <a:rPr lang="es-AR" smtClean="0"/>
              <a:t>30/05/2023</a:t>
            </a:fld>
            <a:endParaRPr lang="es-AR"/>
          </a:p>
        </p:txBody>
      </p:sp>
      <p:sp>
        <p:nvSpPr>
          <p:cNvPr id="6" name="5 Marcador de pie de página"/>
          <p:cNvSpPr>
            <a:spLocks noGrp="1"/>
          </p:cNvSpPr>
          <p:nvPr>
            <p:ph type="ftr" sz="quarter" idx="11"/>
          </p:nvPr>
        </p:nvSpPr>
        <p:spPr/>
        <p:txBody>
          <a:bodyPr/>
          <a:lstStyle/>
          <a:p>
            <a:endParaRPr lang="es-AR"/>
          </a:p>
        </p:txBody>
      </p:sp>
      <p:sp>
        <p:nvSpPr>
          <p:cNvPr id="7" name="6 Marcador de número de diapositiva"/>
          <p:cNvSpPr>
            <a:spLocks noGrp="1"/>
          </p:cNvSpPr>
          <p:nvPr>
            <p:ph type="sldNum" sz="quarter" idx="12"/>
          </p:nvPr>
        </p:nvSpPr>
        <p:spPr/>
        <p:txBody>
          <a:bodyPr/>
          <a:lstStyle/>
          <a:p>
            <a:fld id="{D3481394-B6C7-4F4A-A5AE-28964D55A75B}" type="slidenum">
              <a:rPr lang="es-AR" smtClean="0"/>
              <a:t>‹Nº›</a:t>
            </a:fld>
            <a:endParaRPr lang="es-AR"/>
          </a:p>
        </p:txBody>
      </p:sp>
    </p:spTree>
    <p:extLst>
      <p:ext uri="{BB962C8B-B14F-4D97-AF65-F5344CB8AC3E}">
        <p14:creationId xmlns:p14="http://schemas.microsoft.com/office/powerpoint/2010/main" val="19077251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3 Marcador de fecha"/>
          <p:cNvSpPr>
            <a:spLocks noGrp="1"/>
          </p:cNvSpPr>
          <p:nvPr>
            <p:ph type="dt" sz="half" idx="10"/>
          </p:nvPr>
        </p:nvSpPr>
        <p:spPr/>
        <p:txBody>
          <a:bodyPr/>
          <a:lstStyle/>
          <a:p>
            <a:fld id="{0BD911BE-F598-4B43-B4C8-ABDBD79051F4}" type="datetimeFigureOut">
              <a:rPr lang="es-AR" smtClean="0"/>
              <a:t>30/05/2023</a:t>
            </a:fld>
            <a:endParaRPr lang="es-AR"/>
          </a:p>
        </p:txBody>
      </p:sp>
      <p:sp>
        <p:nvSpPr>
          <p:cNvPr id="5" name="4 Marcador de pie de página"/>
          <p:cNvSpPr>
            <a:spLocks noGrp="1"/>
          </p:cNvSpPr>
          <p:nvPr>
            <p:ph type="ftr" sz="quarter" idx="11"/>
          </p:nvPr>
        </p:nvSpPr>
        <p:spPr/>
        <p:txBody>
          <a:bodyPr/>
          <a:lstStyle/>
          <a:p>
            <a:endParaRPr lang="es-AR"/>
          </a:p>
        </p:txBody>
      </p:sp>
      <p:sp>
        <p:nvSpPr>
          <p:cNvPr id="6" name="5 Marcador de número de diapositiva"/>
          <p:cNvSpPr>
            <a:spLocks noGrp="1"/>
          </p:cNvSpPr>
          <p:nvPr>
            <p:ph type="sldNum" sz="quarter" idx="12"/>
          </p:nvPr>
        </p:nvSpPr>
        <p:spPr/>
        <p:txBody>
          <a:bodyPr/>
          <a:lstStyle/>
          <a:p>
            <a:fld id="{D3481394-B6C7-4F4A-A5AE-28964D55A75B}" type="slidenum">
              <a:rPr lang="es-AR" smtClean="0"/>
              <a:t>‹Nº›</a:t>
            </a:fld>
            <a:endParaRPr lang="es-AR"/>
          </a:p>
        </p:txBody>
      </p:sp>
    </p:spTree>
    <p:extLst>
      <p:ext uri="{BB962C8B-B14F-4D97-AF65-F5344CB8AC3E}">
        <p14:creationId xmlns:p14="http://schemas.microsoft.com/office/powerpoint/2010/main" val="38722652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endParaRPr lang="es-AR"/>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3 Marcador de fecha"/>
          <p:cNvSpPr>
            <a:spLocks noGrp="1"/>
          </p:cNvSpPr>
          <p:nvPr>
            <p:ph type="dt" sz="half" idx="10"/>
          </p:nvPr>
        </p:nvSpPr>
        <p:spPr/>
        <p:txBody>
          <a:bodyPr/>
          <a:lstStyle/>
          <a:p>
            <a:fld id="{0BD911BE-F598-4B43-B4C8-ABDBD79051F4}" type="datetimeFigureOut">
              <a:rPr lang="es-AR" smtClean="0"/>
              <a:t>30/05/2023</a:t>
            </a:fld>
            <a:endParaRPr lang="es-AR"/>
          </a:p>
        </p:txBody>
      </p:sp>
      <p:sp>
        <p:nvSpPr>
          <p:cNvPr id="5" name="4 Marcador de pie de página"/>
          <p:cNvSpPr>
            <a:spLocks noGrp="1"/>
          </p:cNvSpPr>
          <p:nvPr>
            <p:ph type="ftr" sz="quarter" idx="11"/>
          </p:nvPr>
        </p:nvSpPr>
        <p:spPr/>
        <p:txBody>
          <a:bodyPr/>
          <a:lstStyle/>
          <a:p>
            <a:endParaRPr lang="es-AR"/>
          </a:p>
        </p:txBody>
      </p:sp>
      <p:sp>
        <p:nvSpPr>
          <p:cNvPr id="6" name="5 Marcador de número de diapositiva"/>
          <p:cNvSpPr>
            <a:spLocks noGrp="1"/>
          </p:cNvSpPr>
          <p:nvPr>
            <p:ph type="sldNum" sz="quarter" idx="12"/>
          </p:nvPr>
        </p:nvSpPr>
        <p:spPr/>
        <p:txBody>
          <a:bodyPr/>
          <a:lstStyle/>
          <a:p>
            <a:fld id="{D3481394-B6C7-4F4A-A5AE-28964D55A75B}" type="slidenum">
              <a:rPr lang="es-AR" smtClean="0"/>
              <a:t>‹Nº›</a:t>
            </a:fld>
            <a:endParaRPr lang="es-AR"/>
          </a:p>
        </p:txBody>
      </p:sp>
    </p:spTree>
    <p:extLst>
      <p:ext uri="{BB962C8B-B14F-4D97-AF65-F5344CB8AC3E}">
        <p14:creationId xmlns:p14="http://schemas.microsoft.com/office/powerpoint/2010/main" val="18997779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482220" y="220425"/>
            <a:ext cx="8179561" cy="384721"/>
          </a:xfrm>
        </p:spPr>
        <p:txBody>
          <a:bodyPr lIns="0" tIns="0" rIns="0" bIns="0"/>
          <a:lstStyle>
            <a:lvl1pPr>
              <a:defRPr sz="2500" b="1" i="0">
                <a:solidFill>
                  <a:schemeClr val="tx1"/>
                </a:solidFill>
                <a:latin typeface="Trebuchet MS"/>
                <a:cs typeface="Trebuchet MS"/>
              </a:defRPr>
            </a:lvl1pPr>
          </a:lstStyle>
          <a:p>
            <a:endParaRPr/>
          </a:p>
        </p:txBody>
      </p:sp>
      <p:sp>
        <p:nvSpPr>
          <p:cNvPr id="3" name="Holder 3"/>
          <p:cNvSpPr>
            <a:spLocks noGrp="1"/>
          </p:cNvSpPr>
          <p:nvPr>
            <p:ph sz="half" idx="2"/>
          </p:nvPr>
        </p:nvSpPr>
        <p:spPr>
          <a:xfrm>
            <a:off x="457200" y="1577343"/>
            <a:ext cx="3977640" cy="707886"/>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260975" y="1801177"/>
            <a:ext cx="2604770" cy="348939"/>
          </a:xfrm>
          <a:prstGeom prst="rect">
            <a:avLst/>
          </a:prstGeom>
        </p:spPr>
        <p:txBody>
          <a:bodyPr wrap="square" lIns="0" tIns="0" rIns="0" bIns="0">
            <a:spAutoFit/>
          </a:bodyPr>
          <a:lstStyle>
            <a:lvl1pPr>
              <a:defRPr sz="2200" b="0" i="0">
                <a:solidFill>
                  <a:schemeClr val="tx1"/>
                </a:solidFill>
                <a:latin typeface="Arial"/>
                <a:cs typeface="Arial"/>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5/30/2023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‹Nº›</a:t>
            </a:fld>
            <a:endParaRPr/>
          </a:p>
        </p:txBody>
      </p:sp>
    </p:spTree>
    <p:extLst>
      <p:ext uri="{BB962C8B-B14F-4D97-AF65-F5344CB8AC3E}">
        <p14:creationId xmlns:p14="http://schemas.microsoft.com/office/powerpoint/2010/main" val="10689084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482220" y="220425"/>
            <a:ext cx="8179561" cy="384721"/>
          </a:xfrm>
        </p:spPr>
        <p:txBody>
          <a:bodyPr lIns="0" tIns="0" rIns="0" bIns="0"/>
          <a:lstStyle>
            <a:lvl1pPr>
              <a:defRPr sz="2500" b="1" i="0">
                <a:solidFill>
                  <a:schemeClr val="tx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5/30/2023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‹Nº›</a:t>
            </a:fld>
            <a:endParaRPr/>
          </a:p>
        </p:txBody>
      </p:sp>
    </p:spTree>
    <p:extLst>
      <p:ext uri="{BB962C8B-B14F-4D97-AF65-F5344CB8AC3E}">
        <p14:creationId xmlns:p14="http://schemas.microsoft.com/office/powerpoint/2010/main" val="10762577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5/30/2023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‹Nº›</a:t>
            </a:fld>
            <a:endParaRPr/>
          </a:p>
        </p:txBody>
      </p:sp>
    </p:spTree>
    <p:extLst>
      <p:ext uri="{BB962C8B-B14F-4D97-AF65-F5344CB8AC3E}">
        <p14:creationId xmlns:p14="http://schemas.microsoft.com/office/powerpoint/2010/main" val="6540999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AndObj">
  <p:cSld name="Título, text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762001" y="762000"/>
            <a:ext cx="7924800" cy="1143000"/>
          </a:xfrm>
        </p:spPr>
        <p:txBody>
          <a:bodyPr/>
          <a:lstStyle/>
          <a:p>
            <a:r>
              <a:rPr lang="es-ES"/>
              <a:t>Haga clic para modificar el estilo de título del patrón</a:t>
            </a:r>
            <a:endParaRPr lang="es-AR"/>
          </a:p>
        </p:txBody>
      </p:sp>
      <p:sp>
        <p:nvSpPr>
          <p:cNvPr id="3" name="2 Marcador de texto"/>
          <p:cNvSpPr>
            <a:spLocks noGrp="1"/>
          </p:cNvSpPr>
          <p:nvPr>
            <p:ph type="body" sz="half" idx="1"/>
          </p:nvPr>
        </p:nvSpPr>
        <p:spPr>
          <a:xfrm>
            <a:off x="838202" y="2362205"/>
            <a:ext cx="3770313" cy="3724275"/>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3 Marcador de contenido"/>
          <p:cNvSpPr>
            <a:spLocks noGrp="1"/>
          </p:cNvSpPr>
          <p:nvPr>
            <p:ph sz="half" idx="2"/>
          </p:nvPr>
        </p:nvSpPr>
        <p:spPr>
          <a:xfrm>
            <a:off x="4760913" y="2362205"/>
            <a:ext cx="3770312" cy="3724275"/>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4 Marcador de fecha"/>
          <p:cNvSpPr>
            <a:spLocks noGrp="1"/>
          </p:cNvSpPr>
          <p:nvPr>
            <p:ph type="dt" sz="half" idx="10"/>
          </p:nvPr>
        </p:nvSpPr>
        <p:spPr>
          <a:xfrm>
            <a:off x="2438402" y="6248400"/>
            <a:ext cx="2130425" cy="474663"/>
          </a:xfrm>
        </p:spPr>
        <p:txBody>
          <a:bodyPr/>
          <a:lstStyle>
            <a:lvl1pPr>
              <a:defRPr/>
            </a:lvl1pPr>
          </a:lstStyle>
          <a:p>
            <a:endParaRPr lang="es-AR">
              <a:solidFill>
                <a:srgbClr val="696464"/>
              </a:solidFill>
            </a:endParaRPr>
          </a:p>
        </p:txBody>
      </p:sp>
      <p:sp>
        <p:nvSpPr>
          <p:cNvPr id="6" name="5 Marcador de pie de página"/>
          <p:cNvSpPr>
            <a:spLocks noGrp="1"/>
          </p:cNvSpPr>
          <p:nvPr>
            <p:ph type="ftr" sz="quarter" idx="11"/>
          </p:nvPr>
        </p:nvSpPr>
        <p:spPr>
          <a:xfrm>
            <a:off x="5791200" y="6248400"/>
            <a:ext cx="2897188" cy="474663"/>
          </a:xfrm>
        </p:spPr>
        <p:txBody>
          <a:bodyPr/>
          <a:lstStyle>
            <a:lvl1pPr>
              <a:defRPr/>
            </a:lvl1pPr>
          </a:lstStyle>
          <a:p>
            <a:endParaRPr lang="es-AR">
              <a:solidFill>
                <a:srgbClr val="696464"/>
              </a:solidFill>
            </a:endParaRPr>
          </a:p>
        </p:txBody>
      </p:sp>
      <p:sp>
        <p:nvSpPr>
          <p:cNvPr id="7" name="6 Marcador de número de diapositiva"/>
          <p:cNvSpPr>
            <a:spLocks noGrp="1"/>
          </p:cNvSpPr>
          <p:nvPr>
            <p:ph type="sldNum" sz="quarter" idx="12"/>
          </p:nvPr>
        </p:nvSpPr>
        <p:spPr>
          <a:xfrm>
            <a:off x="84141" y="6242050"/>
            <a:ext cx="587375" cy="488950"/>
          </a:xfrm>
        </p:spPr>
        <p:txBody>
          <a:bodyPr/>
          <a:lstStyle>
            <a:lvl1pPr>
              <a:defRPr/>
            </a:lvl1pPr>
          </a:lstStyle>
          <a:p>
            <a:fld id="{035B925C-0508-4809-BBE1-5BD0B703B7BC}" type="slidenum">
              <a:rPr lang="es-AR"/>
              <a:pPr/>
              <a:t>‹Nº›</a:t>
            </a:fld>
            <a:endParaRPr lang="es-AR"/>
          </a:p>
        </p:txBody>
      </p:sp>
    </p:spTree>
    <p:extLst>
      <p:ext uri="{BB962C8B-B14F-4D97-AF65-F5344CB8AC3E}">
        <p14:creationId xmlns:p14="http://schemas.microsoft.com/office/powerpoint/2010/main" val="3680734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5" name="4 Marcador de fecha"/>
          <p:cNvSpPr>
            <a:spLocks noGrp="1"/>
          </p:cNvSpPr>
          <p:nvPr>
            <p:ph type="dt" sz="half" idx="10"/>
          </p:nvPr>
        </p:nvSpPr>
        <p:spPr/>
        <p:txBody>
          <a:bodyPr/>
          <a:lstStyle/>
          <a:p>
            <a:fld id="{16345860-71A9-4FFB-B545-4CCE246147E4}" type="datetimeFigureOut">
              <a:rPr lang="es-MX" smtClean="0"/>
              <a:pPr/>
              <a:t>30/05/2023</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67A8E323-4F12-41B3-A9A1-4F3427AE86FC}" type="slidenum">
              <a:rPr lang="es-MX" smtClean="0"/>
              <a:pPr/>
              <a:t>‹Nº›</a:t>
            </a:fld>
            <a:endParaRPr lang="es-MX" dirty="0"/>
          </a:p>
        </p:txBody>
      </p:sp>
      <p:sp>
        <p:nvSpPr>
          <p:cNvPr id="9" name="8 Marcador de contenido"/>
          <p:cNvSpPr>
            <a:spLocks noGrp="1"/>
          </p:cNvSpPr>
          <p:nvPr>
            <p:ph sz="quarter" idx="1"/>
          </p:nvPr>
        </p:nvSpPr>
        <p:spPr>
          <a:xfrm>
            <a:off x="914400" y="1447800"/>
            <a:ext cx="3749040" cy="45720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11" name="10 Marcador de contenido"/>
          <p:cNvSpPr>
            <a:spLocks noGrp="1"/>
          </p:cNvSpPr>
          <p:nvPr>
            <p:ph sz="quarter" idx="2"/>
          </p:nvPr>
        </p:nvSpPr>
        <p:spPr>
          <a:xfrm>
            <a:off x="4933950" y="1447800"/>
            <a:ext cx="3749040" cy="45720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7"/>
            <a:ext cx="7772400" cy="1470025"/>
          </a:xfrm>
        </p:spPr>
        <p:txBody>
          <a:bodyPr/>
          <a:lstStyle/>
          <a:p>
            <a:r>
              <a:rPr lang="en-US"/>
              <a:t>Clic para editar título</a:t>
            </a:r>
            <a:endParaRPr lang="es-ES"/>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Haga clic para modificar el estilo de subtítulo del patrón</a:t>
            </a:r>
            <a:endParaRPr lang="es-ES"/>
          </a:p>
        </p:txBody>
      </p:sp>
      <p:sp>
        <p:nvSpPr>
          <p:cNvPr id="4" name="Marcador de fecha 3"/>
          <p:cNvSpPr>
            <a:spLocks noGrp="1"/>
          </p:cNvSpPr>
          <p:nvPr>
            <p:ph type="dt" sz="half" idx="10"/>
          </p:nvPr>
        </p:nvSpPr>
        <p:spPr/>
        <p:txBody>
          <a:bodyPr/>
          <a:lstStyle/>
          <a:p>
            <a:fld id="{18F2E663-5A90-6644-AD19-E3B31474B23E}" type="datetimeFigureOut">
              <a:rPr lang="es-ES" smtClean="0"/>
              <a:t>30/05/2023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B9CD523E-74A9-8742-B869-FA0364519FDC}" type="slidenum">
              <a:rPr lang="es-ES" smtClean="0"/>
              <a:t>‹Nº›</a:t>
            </a:fld>
            <a:endParaRPr lang="es-ES"/>
          </a:p>
        </p:txBody>
      </p:sp>
    </p:spTree>
    <p:extLst>
      <p:ext uri="{BB962C8B-B14F-4D97-AF65-F5344CB8AC3E}">
        <p14:creationId xmlns:p14="http://schemas.microsoft.com/office/powerpoint/2010/main" val="5155709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Clic para editar título</a:t>
            </a:r>
            <a:endParaRPr lang="es-ES"/>
          </a:p>
        </p:txBody>
      </p:sp>
      <p:sp>
        <p:nvSpPr>
          <p:cNvPr id="3" name="Marcador de contenido 2"/>
          <p:cNvSpPr>
            <a:spLocks noGrp="1"/>
          </p:cNvSpPr>
          <p:nvPr>
            <p:ph idx="1"/>
          </p:nvPr>
        </p:nvSpPr>
        <p:spPr/>
        <p:txBody>
          <a:body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endParaRPr lang="es-ES"/>
          </a:p>
        </p:txBody>
      </p:sp>
      <p:sp>
        <p:nvSpPr>
          <p:cNvPr id="4" name="Marcador de fecha 3"/>
          <p:cNvSpPr>
            <a:spLocks noGrp="1"/>
          </p:cNvSpPr>
          <p:nvPr>
            <p:ph type="dt" sz="half" idx="10"/>
          </p:nvPr>
        </p:nvSpPr>
        <p:spPr/>
        <p:txBody>
          <a:bodyPr/>
          <a:lstStyle/>
          <a:p>
            <a:fld id="{18F2E663-5A90-6644-AD19-E3B31474B23E}" type="datetimeFigureOut">
              <a:rPr lang="es-ES" smtClean="0"/>
              <a:t>30/05/2023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B9CD523E-74A9-8742-B869-FA0364519FDC}" type="slidenum">
              <a:rPr lang="es-ES" smtClean="0"/>
              <a:t>‹Nº›</a:t>
            </a:fld>
            <a:endParaRPr lang="es-ES"/>
          </a:p>
        </p:txBody>
      </p:sp>
    </p:spTree>
    <p:extLst>
      <p:ext uri="{BB962C8B-B14F-4D97-AF65-F5344CB8AC3E}">
        <p14:creationId xmlns:p14="http://schemas.microsoft.com/office/powerpoint/2010/main" val="376638552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1"/>
            <a:ext cx="7772400" cy="1362076"/>
          </a:xfrm>
        </p:spPr>
        <p:txBody>
          <a:bodyPr anchor="t"/>
          <a:lstStyle>
            <a:lvl1pPr algn="l">
              <a:defRPr sz="4000" b="1" cap="all"/>
            </a:lvl1pPr>
          </a:lstStyle>
          <a:p>
            <a:r>
              <a:rPr lang="en-US"/>
              <a:t>Clic para editar título</a:t>
            </a:r>
            <a:endParaRPr lang="es-ES"/>
          </a:p>
        </p:txBody>
      </p:sp>
      <p:sp>
        <p:nvSpPr>
          <p:cNvPr id="3" name="Marcador de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Haga clic para modificar el estilo de texto del patrón</a:t>
            </a:r>
          </a:p>
        </p:txBody>
      </p:sp>
      <p:sp>
        <p:nvSpPr>
          <p:cNvPr id="4" name="Marcador de fecha 3"/>
          <p:cNvSpPr>
            <a:spLocks noGrp="1"/>
          </p:cNvSpPr>
          <p:nvPr>
            <p:ph type="dt" sz="half" idx="10"/>
          </p:nvPr>
        </p:nvSpPr>
        <p:spPr/>
        <p:txBody>
          <a:bodyPr/>
          <a:lstStyle/>
          <a:p>
            <a:fld id="{18F2E663-5A90-6644-AD19-E3B31474B23E}" type="datetimeFigureOut">
              <a:rPr lang="es-ES" smtClean="0"/>
              <a:t>30/05/2023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B9CD523E-74A9-8742-B869-FA0364519FDC}" type="slidenum">
              <a:rPr lang="es-ES" smtClean="0"/>
              <a:t>‹Nº›</a:t>
            </a:fld>
            <a:endParaRPr lang="es-ES"/>
          </a:p>
        </p:txBody>
      </p:sp>
    </p:spTree>
    <p:extLst>
      <p:ext uri="{BB962C8B-B14F-4D97-AF65-F5344CB8AC3E}">
        <p14:creationId xmlns:p14="http://schemas.microsoft.com/office/powerpoint/2010/main" val="25482406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Clic para editar título</a:t>
            </a:r>
            <a:endParaRPr lang="es-ES"/>
          </a:p>
        </p:txBody>
      </p:sp>
      <p:sp>
        <p:nvSpPr>
          <p:cNvPr id="3" name="Marcador de contenido 2"/>
          <p:cNvSpPr>
            <a:spLocks noGrp="1"/>
          </p:cNvSpPr>
          <p:nvPr>
            <p:ph sz="half" idx="1"/>
          </p:nvPr>
        </p:nvSpPr>
        <p:spPr>
          <a:xfrm>
            <a:off x="457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endParaRPr lang="es-ES"/>
          </a:p>
        </p:txBody>
      </p:sp>
      <p:sp>
        <p:nvSpPr>
          <p:cNvPr id="4" name="Marcador de contenido 3"/>
          <p:cNvSpPr>
            <a:spLocks noGrp="1"/>
          </p:cNvSpPr>
          <p:nvPr>
            <p:ph sz="half" idx="2"/>
          </p:nvPr>
        </p:nvSpPr>
        <p:spPr>
          <a:xfrm>
            <a:off x="4648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endParaRPr lang="es-ES"/>
          </a:p>
        </p:txBody>
      </p:sp>
      <p:sp>
        <p:nvSpPr>
          <p:cNvPr id="5" name="Marcador de fecha 4"/>
          <p:cNvSpPr>
            <a:spLocks noGrp="1"/>
          </p:cNvSpPr>
          <p:nvPr>
            <p:ph type="dt" sz="half" idx="10"/>
          </p:nvPr>
        </p:nvSpPr>
        <p:spPr/>
        <p:txBody>
          <a:bodyPr/>
          <a:lstStyle/>
          <a:p>
            <a:fld id="{18F2E663-5A90-6644-AD19-E3B31474B23E}" type="datetimeFigureOut">
              <a:rPr lang="es-ES" smtClean="0"/>
              <a:t>30/05/2023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B9CD523E-74A9-8742-B869-FA0364519FDC}" type="slidenum">
              <a:rPr lang="es-ES" smtClean="0"/>
              <a:t>‹Nº›</a:t>
            </a:fld>
            <a:endParaRPr lang="es-ES"/>
          </a:p>
        </p:txBody>
      </p:sp>
    </p:spTree>
    <p:extLst>
      <p:ext uri="{BB962C8B-B14F-4D97-AF65-F5344CB8AC3E}">
        <p14:creationId xmlns:p14="http://schemas.microsoft.com/office/powerpoint/2010/main" val="20807859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p:spPr>
        <p:txBody>
          <a:bodyPr/>
          <a:lstStyle>
            <a:lvl1pPr>
              <a:defRPr/>
            </a:lvl1pPr>
          </a:lstStyle>
          <a:p>
            <a:r>
              <a:rPr lang="en-US"/>
              <a:t>Clic para editar título</a:t>
            </a:r>
            <a:endParaRPr lang="es-ES"/>
          </a:p>
        </p:txBody>
      </p:sp>
      <p:sp>
        <p:nvSpPr>
          <p:cNvPr id="3" name="Marcador de texto 2"/>
          <p:cNvSpPr>
            <a:spLocks noGrp="1"/>
          </p:cNvSpPr>
          <p:nvPr>
            <p:ph type="body" idx="1"/>
          </p:nvPr>
        </p:nvSpPr>
        <p:spPr>
          <a:xfrm>
            <a:off x="457200" y="1535114"/>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Haga clic para modificar el estilo de texto del patrón</a:t>
            </a:r>
          </a:p>
        </p:txBody>
      </p:sp>
      <p:sp>
        <p:nvSpPr>
          <p:cNvPr id="4" name="Marcador de conteni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endParaRPr lang="es-ES"/>
          </a:p>
        </p:txBody>
      </p:sp>
      <p:sp>
        <p:nvSpPr>
          <p:cNvPr id="5" name="Marcador de texto 4"/>
          <p:cNvSpPr>
            <a:spLocks noGrp="1"/>
          </p:cNvSpPr>
          <p:nvPr>
            <p:ph type="body" sz="quarter" idx="3"/>
          </p:nvPr>
        </p:nvSpPr>
        <p:spPr>
          <a:xfrm>
            <a:off x="4645027" y="1535114"/>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Haga clic para modificar el estilo de texto del patrón</a:t>
            </a:r>
          </a:p>
        </p:txBody>
      </p:sp>
      <p:sp>
        <p:nvSpPr>
          <p:cNvPr id="6" name="Marcador de contenido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endParaRPr lang="es-ES"/>
          </a:p>
        </p:txBody>
      </p:sp>
      <p:sp>
        <p:nvSpPr>
          <p:cNvPr id="7" name="Marcador de fecha 6"/>
          <p:cNvSpPr>
            <a:spLocks noGrp="1"/>
          </p:cNvSpPr>
          <p:nvPr>
            <p:ph type="dt" sz="half" idx="10"/>
          </p:nvPr>
        </p:nvSpPr>
        <p:spPr/>
        <p:txBody>
          <a:bodyPr/>
          <a:lstStyle/>
          <a:p>
            <a:fld id="{18F2E663-5A90-6644-AD19-E3B31474B23E}" type="datetimeFigureOut">
              <a:rPr lang="es-ES" smtClean="0"/>
              <a:t>30/05/2023</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B9CD523E-74A9-8742-B869-FA0364519FDC}" type="slidenum">
              <a:rPr lang="es-ES" smtClean="0"/>
              <a:t>‹Nº›</a:t>
            </a:fld>
            <a:endParaRPr lang="es-ES"/>
          </a:p>
        </p:txBody>
      </p:sp>
    </p:spTree>
    <p:extLst>
      <p:ext uri="{BB962C8B-B14F-4D97-AF65-F5344CB8AC3E}">
        <p14:creationId xmlns:p14="http://schemas.microsoft.com/office/powerpoint/2010/main" val="240119583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Clic para editar título</a:t>
            </a:r>
            <a:endParaRPr lang="es-ES"/>
          </a:p>
        </p:txBody>
      </p:sp>
      <p:sp>
        <p:nvSpPr>
          <p:cNvPr id="3" name="Marcador de fecha 2"/>
          <p:cNvSpPr>
            <a:spLocks noGrp="1"/>
          </p:cNvSpPr>
          <p:nvPr>
            <p:ph type="dt" sz="half" idx="10"/>
          </p:nvPr>
        </p:nvSpPr>
        <p:spPr/>
        <p:txBody>
          <a:bodyPr/>
          <a:lstStyle/>
          <a:p>
            <a:fld id="{18F2E663-5A90-6644-AD19-E3B31474B23E}" type="datetimeFigureOut">
              <a:rPr lang="es-ES" smtClean="0"/>
              <a:t>30/05/2023</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B9CD523E-74A9-8742-B869-FA0364519FDC}" type="slidenum">
              <a:rPr lang="es-ES" smtClean="0"/>
              <a:t>‹Nº›</a:t>
            </a:fld>
            <a:endParaRPr lang="es-ES"/>
          </a:p>
        </p:txBody>
      </p:sp>
    </p:spTree>
    <p:extLst>
      <p:ext uri="{BB962C8B-B14F-4D97-AF65-F5344CB8AC3E}">
        <p14:creationId xmlns:p14="http://schemas.microsoft.com/office/powerpoint/2010/main" val="384198603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18F2E663-5A90-6644-AD19-E3B31474B23E}" type="datetimeFigureOut">
              <a:rPr lang="es-ES" smtClean="0"/>
              <a:t>30/05/2023</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B9CD523E-74A9-8742-B869-FA0364519FDC}" type="slidenum">
              <a:rPr lang="es-ES" smtClean="0"/>
              <a:t>‹Nº›</a:t>
            </a:fld>
            <a:endParaRPr lang="es-ES"/>
          </a:p>
        </p:txBody>
      </p:sp>
    </p:spTree>
    <p:extLst>
      <p:ext uri="{BB962C8B-B14F-4D97-AF65-F5344CB8AC3E}">
        <p14:creationId xmlns:p14="http://schemas.microsoft.com/office/powerpoint/2010/main" val="391913989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2" y="273051"/>
            <a:ext cx="3008313" cy="1162050"/>
          </a:xfrm>
        </p:spPr>
        <p:txBody>
          <a:bodyPr anchor="b"/>
          <a:lstStyle>
            <a:lvl1pPr algn="l">
              <a:defRPr sz="2000" b="1"/>
            </a:lvl1pPr>
          </a:lstStyle>
          <a:p>
            <a:r>
              <a:rPr lang="en-US"/>
              <a:t>Clic para editar título</a:t>
            </a:r>
            <a:endParaRPr lang="es-ES"/>
          </a:p>
        </p:txBody>
      </p:sp>
      <p:sp>
        <p:nvSpPr>
          <p:cNvPr id="3" name="Marcador de conteni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endParaRPr lang="es-ES"/>
          </a:p>
        </p:txBody>
      </p:sp>
      <p:sp>
        <p:nvSpPr>
          <p:cNvPr id="4" name="Marcador de texto 3"/>
          <p:cNvSpPr>
            <a:spLocks noGrp="1"/>
          </p:cNvSpPr>
          <p:nvPr>
            <p:ph type="body" sz="half" idx="2"/>
          </p:nvPr>
        </p:nvSpPr>
        <p:spPr>
          <a:xfrm>
            <a:off x="457202"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Haga clic para modificar el estilo de texto del patrón</a:t>
            </a:r>
          </a:p>
        </p:txBody>
      </p:sp>
      <p:sp>
        <p:nvSpPr>
          <p:cNvPr id="5" name="Marcador de fecha 4"/>
          <p:cNvSpPr>
            <a:spLocks noGrp="1"/>
          </p:cNvSpPr>
          <p:nvPr>
            <p:ph type="dt" sz="half" idx="10"/>
          </p:nvPr>
        </p:nvSpPr>
        <p:spPr/>
        <p:txBody>
          <a:bodyPr/>
          <a:lstStyle/>
          <a:p>
            <a:fld id="{18F2E663-5A90-6644-AD19-E3B31474B23E}" type="datetimeFigureOut">
              <a:rPr lang="es-ES" smtClean="0"/>
              <a:t>30/05/2023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B9CD523E-74A9-8742-B869-FA0364519FDC}" type="slidenum">
              <a:rPr lang="es-ES" smtClean="0"/>
              <a:t>‹Nº›</a:t>
            </a:fld>
            <a:endParaRPr lang="es-ES"/>
          </a:p>
        </p:txBody>
      </p:sp>
    </p:spTree>
    <p:extLst>
      <p:ext uri="{BB962C8B-B14F-4D97-AF65-F5344CB8AC3E}">
        <p14:creationId xmlns:p14="http://schemas.microsoft.com/office/powerpoint/2010/main" val="258341362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n-US"/>
              <a:t>Clic para editar título</a:t>
            </a:r>
            <a:endParaRPr lang="es-ES"/>
          </a:p>
        </p:txBody>
      </p:sp>
      <p:sp>
        <p:nvSpPr>
          <p:cNvPr id="3" name="Marcador de posición de imagen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Haga clic para modificar el estilo de texto del patrón</a:t>
            </a:r>
          </a:p>
        </p:txBody>
      </p:sp>
      <p:sp>
        <p:nvSpPr>
          <p:cNvPr id="5" name="Marcador de fecha 4"/>
          <p:cNvSpPr>
            <a:spLocks noGrp="1"/>
          </p:cNvSpPr>
          <p:nvPr>
            <p:ph type="dt" sz="half" idx="10"/>
          </p:nvPr>
        </p:nvSpPr>
        <p:spPr/>
        <p:txBody>
          <a:bodyPr/>
          <a:lstStyle/>
          <a:p>
            <a:fld id="{18F2E663-5A90-6644-AD19-E3B31474B23E}" type="datetimeFigureOut">
              <a:rPr lang="es-ES" smtClean="0"/>
              <a:t>30/05/2023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B9CD523E-74A9-8742-B869-FA0364519FDC}" type="slidenum">
              <a:rPr lang="es-ES" smtClean="0"/>
              <a:t>‹Nº›</a:t>
            </a:fld>
            <a:endParaRPr lang="es-ES"/>
          </a:p>
        </p:txBody>
      </p:sp>
    </p:spTree>
    <p:extLst>
      <p:ext uri="{BB962C8B-B14F-4D97-AF65-F5344CB8AC3E}">
        <p14:creationId xmlns:p14="http://schemas.microsoft.com/office/powerpoint/2010/main" val="201153623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Clic para editar título</a:t>
            </a:r>
            <a:endParaRPr lang="es-ES"/>
          </a:p>
        </p:txBody>
      </p:sp>
      <p:sp>
        <p:nvSpPr>
          <p:cNvPr id="3" name="Marcador de texto vertical 2"/>
          <p:cNvSpPr>
            <a:spLocks noGrp="1"/>
          </p:cNvSpPr>
          <p:nvPr>
            <p:ph type="body" orient="vert" idx="1"/>
          </p:nvPr>
        </p:nvSpPr>
        <p:spPr/>
        <p:txBody>
          <a:bodyPr vert="eaVert"/>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endParaRPr lang="es-ES"/>
          </a:p>
        </p:txBody>
      </p:sp>
      <p:sp>
        <p:nvSpPr>
          <p:cNvPr id="4" name="Marcador de fecha 3"/>
          <p:cNvSpPr>
            <a:spLocks noGrp="1"/>
          </p:cNvSpPr>
          <p:nvPr>
            <p:ph type="dt" sz="half" idx="10"/>
          </p:nvPr>
        </p:nvSpPr>
        <p:spPr/>
        <p:txBody>
          <a:bodyPr/>
          <a:lstStyle/>
          <a:p>
            <a:fld id="{18F2E663-5A90-6644-AD19-E3B31474B23E}" type="datetimeFigureOut">
              <a:rPr lang="es-ES" smtClean="0"/>
              <a:t>30/05/2023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B9CD523E-74A9-8742-B869-FA0364519FDC}" type="slidenum">
              <a:rPr lang="es-ES" smtClean="0"/>
              <a:t>‹Nº›</a:t>
            </a:fld>
            <a:endParaRPr lang="es-ES"/>
          </a:p>
        </p:txBody>
      </p:sp>
    </p:spTree>
    <p:extLst>
      <p:ext uri="{BB962C8B-B14F-4D97-AF65-F5344CB8AC3E}">
        <p14:creationId xmlns:p14="http://schemas.microsoft.com/office/powerpoint/2010/main" val="2959743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914400" y="273050"/>
            <a:ext cx="7772400" cy="1143000"/>
          </a:xfrm>
        </p:spPr>
        <p:txBody>
          <a:bodyPr anchor="b" anchorCtr="0"/>
          <a:lstStyle>
            <a:lvl1pPr>
              <a:defRPr/>
            </a:lvl1pPr>
          </a:lstStyle>
          <a:p>
            <a:r>
              <a:rPr kumimoji="0" lang="es-ES"/>
              <a:t>Haga clic para modificar el estilo de título del patrón</a:t>
            </a:r>
            <a:endParaRPr kumimoji="0" lang="en-US"/>
          </a:p>
        </p:txBody>
      </p:sp>
      <p:sp>
        <p:nvSpPr>
          <p:cNvPr id="3" name="2 Marcador de texto"/>
          <p:cNvSpPr>
            <a:spLocks noGrp="1"/>
          </p:cNvSpPr>
          <p:nvPr>
            <p:ph type="body" idx="1"/>
          </p:nvPr>
        </p:nvSpPr>
        <p:spPr>
          <a:xfrm>
            <a:off x="914400" y="1447800"/>
            <a:ext cx="3733800" cy="762000"/>
          </a:xfrm>
          <a:noFill/>
          <a:ln w="12700" cap="sq" cmpd="sng" algn="ctr">
            <a:noFill/>
            <a:prstDash val="solid"/>
          </a:ln>
        </p:spPr>
        <p:txBody>
          <a:bodyPr lIns="91424"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sp>
        <p:nvSpPr>
          <p:cNvPr id="4" name="3 Marcador de texto"/>
          <p:cNvSpPr>
            <a:spLocks noGrp="1"/>
          </p:cNvSpPr>
          <p:nvPr>
            <p:ph type="body" sz="half" idx="3"/>
          </p:nvPr>
        </p:nvSpPr>
        <p:spPr>
          <a:xfrm>
            <a:off x="4953000" y="1447800"/>
            <a:ext cx="3733800" cy="762000"/>
          </a:xfrm>
          <a:noFill/>
          <a:ln w="12700" cap="sq" cmpd="sng" algn="ctr">
            <a:noFill/>
            <a:prstDash val="solid"/>
          </a:ln>
        </p:spPr>
        <p:txBody>
          <a:bodyPr lIns="91424"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sp>
        <p:nvSpPr>
          <p:cNvPr id="7" name="6 Marcador de fecha"/>
          <p:cNvSpPr>
            <a:spLocks noGrp="1"/>
          </p:cNvSpPr>
          <p:nvPr>
            <p:ph type="dt" sz="half" idx="10"/>
          </p:nvPr>
        </p:nvSpPr>
        <p:spPr/>
        <p:txBody>
          <a:bodyPr/>
          <a:lstStyle/>
          <a:p>
            <a:fld id="{16345860-71A9-4FFB-B545-4CCE246147E4}" type="datetimeFigureOut">
              <a:rPr lang="es-MX" smtClean="0"/>
              <a:pPr/>
              <a:t>30/05/2023</a:t>
            </a:fld>
            <a:endParaRPr lang="es-MX" dirty="0"/>
          </a:p>
        </p:txBody>
      </p:sp>
      <p:sp>
        <p:nvSpPr>
          <p:cNvPr id="8" name="7 Marcador de pie de página"/>
          <p:cNvSpPr>
            <a:spLocks noGrp="1"/>
          </p:cNvSpPr>
          <p:nvPr>
            <p:ph type="ftr" sz="quarter" idx="11"/>
          </p:nvPr>
        </p:nvSpPr>
        <p:spPr/>
        <p:txBody>
          <a:bodyPr/>
          <a:lstStyle/>
          <a:p>
            <a:endParaRPr lang="es-MX" dirty="0"/>
          </a:p>
        </p:txBody>
      </p:sp>
      <p:sp>
        <p:nvSpPr>
          <p:cNvPr id="9" name="8 Marcador de número de diapositiva"/>
          <p:cNvSpPr>
            <a:spLocks noGrp="1"/>
          </p:cNvSpPr>
          <p:nvPr>
            <p:ph type="sldNum" sz="quarter" idx="12"/>
          </p:nvPr>
        </p:nvSpPr>
        <p:spPr/>
        <p:txBody>
          <a:bodyPr/>
          <a:lstStyle/>
          <a:p>
            <a:fld id="{67A8E323-4F12-41B3-A9A1-4F3427AE86FC}" type="slidenum">
              <a:rPr lang="es-MX" smtClean="0"/>
              <a:pPr/>
              <a:t>‹Nº›</a:t>
            </a:fld>
            <a:endParaRPr lang="es-MX" dirty="0"/>
          </a:p>
        </p:txBody>
      </p:sp>
      <p:sp>
        <p:nvSpPr>
          <p:cNvPr id="11" name="10 Marcador de contenido"/>
          <p:cNvSpPr>
            <a:spLocks noGrp="1"/>
          </p:cNvSpPr>
          <p:nvPr>
            <p:ph sz="half" idx="2"/>
          </p:nvPr>
        </p:nvSpPr>
        <p:spPr>
          <a:xfrm>
            <a:off x="914400" y="2247900"/>
            <a:ext cx="3733800" cy="38862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13" name="12 Marcador de contenido"/>
          <p:cNvSpPr>
            <a:spLocks noGrp="1"/>
          </p:cNvSpPr>
          <p:nvPr>
            <p:ph sz="half" idx="4"/>
          </p:nvPr>
        </p:nvSpPr>
        <p:spPr>
          <a:xfrm>
            <a:off x="4953000" y="2247900"/>
            <a:ext cx="3733800" cy="38862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28600"/>
            <a:ext cx="2057400" cy="4876800"/>
          </a:xfrm>
        </p:spPr>
        <p:txBody>
          <a:bodyPr vert="eaVert"/>
          <a:lstStyle/>
          <a:p>
            <a:r>
              <a:rPr lang="en-US"/>
              <a:t>Clic para editar título</a:t>
            </a:r>
            <a:endParaRPr lang="es-ES"/>
          </a:p>
        </p:txBody>
      </p:sp>
      <p:sp>
        <p:nvSpPr>
          <p:cNvPr id="3" name="Marcador de texto vertical 2"/>
          <p:cNvSpPr>
            <a:spLocks noGrp="1"/>
          </p:cNvSpPr>
          <p:nvPr>
            <p:ph type="body" orient="vert" idx="1"/>
          </p:nvPr>
        </p:nvSpPr>
        <p:spPr>
          <a:xfrm>
            <a:off x="457200" y="228600"/>
            <a:ext cx="6019800" cy="4876800"/>
          </a:xfrm>
        </p:spPr>
        <p:txBody>
          <a:bodyPr vert="eaVert"/>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endParaRPr lang="es-ES"/>
          </a:p>
        </p:txBody>
      </p:sp>
      <p:sp>
        <p:nvSpPr>
          <p:cNvPr id="4" name="Marcador de fecha 3"/>
          <p:cNvSpPr>
            <a:spLocks noGrp="1"/>
          </p:cNvSpPr>
          <p:nvPr>
            <p:ph type="dt" sz="half" idx="10"/>
          </p:nvPr>
        </p:nvSpPr>
        <p:spPr/>
        <p:txBody>
          <a:bodyPr/>
          <a:lstStyle/>
          <a:p>
            <a:fld id="{18F2E663-5A90-6644-AD19-E3B31474B23E}" type="datetimeFigureOut">
              <a:rPr lang="es-ES" smtClean="0"/>
              <a:t>30/05/2023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B9CD523E-74A9-8742-B869-FA0364519FDC}" type="slidenum">
              <a:rPr lang="es-ES" smtClean="0"/>
              <a:t>‹Nº›</a:t>
            </a:fld>
            <a:endParaRPr lang="es-ES"/>
          </a:p>
        </p:txBody>
      </p:sp>
    </p:spTree>
    <p:extLst>
      <p:ext uri="{BB962C8B-B14F-4D97-AF65-F5344CB8AC3E}">
        <p14:creationId xmlns:p14="http://schemas.microsoft.com/office/powerpoint/2010/main" val="137927765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Título y objetos">
    <p:spTree>
      <p:nvGrpSpPr>
        <p:cNvPr id="1" name=""/>
        <p:cNvGrpSpPr/>
        <p:nvPr/>
      </p:nvGrpSpPr>
      <p:grpSpPr>
        <a:xfrm>
          <a:off x="0" y="0"/>
          <a:ext cx="0" cy="0"/>
          <a:chOff x="0" y="0"/>
          <a:chExt cx="0" cy="0"/>
        </a:xfrm>
      </p:grpSpPr>
    </p:spTree>
    <p:extLst>
      <p:ext uri="{BB962C8B-B14F-4D97-AF65-F5344CB8AC3E}">
        <p14:creationId xmlns:p14="http://schemas.microsoft.com/office/powerpoint/2010/main" val="534640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3" name="2 Marcador de fecha"/>
          <p:cNvSpPr>
            <a:spLocks noGrp="1"/>
          </p:cNvSpPr>
          <p:nvPr>
            <p:ph type="dt" sz="half" idx="10"/>
          </p:nvPr>
        </p:nvSpPr>
        <p:spPr/>
        <p:txBody>
          <a:bodyPr/>
          <a:lstStyle/>
          <a:p>
            <a:fld id="{16345860-71A9-4FFB-B545-4CCE246147E4}" type="datetimeFigureOut">
              <a:rPr lang="es-MX" smtClean="0"/>
              <a:pPr/>
              <a:t>30/05/2023</a:t>
            </a:fld>
            <a:endParaRPr lang="es-MX" dirty="0"/>
          </a:p>
        </p:txBody>
      </p:sp>
      <p:sp>
        <p:nvSpPr>
          <p:cNvPr id="4" name="3 Marcador de pie de página"/>
          <p:cNvSpPr>
            <a:spLocks noGrp="1"/>
          </p:cNvSpPr>
          <p:nvPr>
            <p:ph type="ftr" sz="quarter" idx="11"/>
          </p:nvPr>
        </p:nvSpPr>
        <p:spPr/>
        <p:txBody>
          <a:bodyPr/>
          <a:lstStyle/>
          <a:p>
            <a:endParaRPr lang="es-MX" dirty="0"/>
          </a:p>
        </p:txBody>
      </p:sp>
      <p:sp>
        <p:nvSpPr>
          <p:cNvPr id="5" name="4 Marcador de número de diapositiva"/>
          <p:cNvSpPr>
            <a:spLocks noGrp="1"/>
          </p:cNvSpPr>
          <p:nvPr>
            <p:ph type="sldNum" sz="quarter" idx="12"/>
          </p:nvPr>
        </p:nvSpPr>
        <p:spPr/>
        <p:txBody>
          <a:bodyPr/>
          <a:lstStyle/>
          <a:p>
            <a:fld id="{67A8E323-4F12-41B3-A9A1-4F3427AE86FC}" type="slidenum">
              <a:rPr lang="es-MX" smtClean="0"/>
              <a:pPr/>
              <a:t>‹Nº›</a:t>
            </a:fld>
            <a:endParaRPr lang="es-MX"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16345860-71A9-4FFB-B545-4CCE246147E4}" type="datetimeFigureOut">
              <a:rPr lang="es-MX" smtClean="0"/>
              <a:pPr/>
              <a:t>30/05/2023</a:t>
            </a:fld>
            <a:endParaRPr lang="es-MX" dirty="0"/>
          </a:p>
        </p:txBody>
      </p:sp>
      <p:sp>
        <p:nvSpPr>
          <p:cNvPr id="3" name="2 Marcador de pie de página"/>
          <p:cNvSpPr>
            <a:spLocks noGrp="1"/>
          </p:cNvSpPr>
          <p:nvPr>
            <p:ph type="ftr" sz="quarter" idx="11"/>
          </p:nvPr>
        </p:nvSpPr>
        <p:spPr/>
        <p:txBody>
          <a:bodyPr/>
          <a:lstStyle/>
          <a:p>
            <a:endParaRPr lang="es-MX" dirty="0"/>
          </a:p>
        </p:txBody>
      </p:sp>
      <p:sp>
        <p:nvSpPr>
          <p:cNvPr id="4" name="3 Marcador de número de diapositiva"/>
          <p:cNvSpPr>
            <a:spLocks noGrp="1"/>
          </p:cNvSpPr>
          <p:nvPr>
            <p:ph type="sldNum" sz="quarter" idx="12"/>
          </p:nvPr>
        </p:nvSpPr>
        <p:spPr/>
        <p:txBody>
          <a:bodyPr/>
          <a:lstStyle/>
          <a:p>
            <a:fld id="{67A8E323-4F12-41B3-A9A1-4F3427AE86FC}" type="slidenum">
              <a:rPr lang="es-MX" smtClean="0"/>
              <a:pPr/>
              <a:t>‹Nº›</a:t>
            </a:fld>
            <a:endParaRPr lang="es-MX"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7 Rectángulo"/>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91424" tIns="45712" rIns="91424" bIns="45712" anchor="ctr"/>
          <a:lstStyle/>
          <a:p>
            <a:pPr algn="ctr" eaLnBrk="1" latinLnBrk="0" hangingPunct="1"/>
            <a:endParaRPr kumimoji="0" lang="en-US" dirty="0"/>
          </a:p>
        </p:txBody>
      </p:sp>
      <p:sp useBgFill="1">
        <p:nvSpPr>
          <p:cNvPr id="9" name="8 Rectángulo redondeado"/>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lIns="91424" tIns="45712" rIns="91424" bIns="45712" anchor="ctr"/>
          <a:lstStyle/>
          <a:p>
            <a:pPr algn="ctr" eaLnBrk="1" latinLnBrk="0" hangingPunct="1"/>
            <a:endParaRPr kumimoji="0" lang="en-US" dirty="0"/>
          </a:p>
        </p:txBody>
      </p:sp>
      <p:sp>
        <p:nvSpPr>
          <p:cNvPr id="2" name="1 Título"/>
          <p:cNvSpPr>
            <a:spLocks noGrp="1"/>
          </p:cNvSpPr>
          <p:nvPr>
            <p:ph type="title"/>
          </p:nvPr>
        </p:nvSpPr>
        <p:spPr>
          <a:xfrm>
            <a:off x="914400" y="273050"/>
            <a:ext cx="7772400" cy="1143000"/>
          </a:xfrm>
        </p:spPr>
        <p:txBody>
          <a:bodyPr anchor="b" anchorCtr="0"/>
          <a:lstStyle>
            <a:lvl1pPr algn="l">
              <a:buNone/>
              <a:defRPr sz="4000" b="0"/>
            </a:lvl1pPr>
          </a:lstStyle>
          <a:p>
            <a:r>
              <a:rPr kumimoji="0" lang="es-ES"/>
              <a:t>Haga clic para modificar el estilo de título del patrón</a:t>
            </a:r>
            <a:endParaRPr kumimoji="0" lang="en-US"/>
          </a:p>
        </p:txBody>
      </p:sp>
      <p:sp>
        <p:nvSpPr>
          <p:cNvPr id="3" name="2 Marcador de texto"/>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s-ES"/>
              <a:t>Haga clic para modificar el estilo de texto del patrón</a:t>
            </a:r>
          </a:p>
        </p:txBody>
      </p:sp>
      <p:sp>
        <p:nvSpPr>
          <p:cNvPr id="5" name="4 Marcador de fecha"/>
          <p:cNvSpPr>
            <a:spLocks noGrp="1"/>
          </p:cNvSpPr>
          <p:nvPr>
            <p:ph type="dt" sz="half" idx="10"/>
          </p:nvPr>
        </p:nvSpPr>
        <p:spPr/>
        <p:txBody>
          <a:bodyPr/>
          <a:lstStyle/>
          <a:p>
            <a:fld id="{16345860-71A9-4FFB-B545-4CCE246147E4}" type="datetimeFigureOut">
              <a:rPr lang="es-MX" smtClean="0"/>
              <a:pPr/>
              <a:t>30/05/2023</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67A8E323-4F12-41B3-A9A1-4F3427AE86FC}" type="slidenum">
              <a:rPr lang="es-MX" smtClean="0"/>
              <a:pPr/>
              <a:t>‹Nº›</a:t>
            </a:fld>
            <a:endParaRPr lang="es-MX" dirty="0"/>
          </a:p>
        </p:txBody>
      </p:sp>
      <p:sp>
        <p:nvSpPr>
          <p:cNvPr id="11" name="10 Marcador de contenido"/>
          <p:cNvSpPr>
            <a:spLocks noGrp="1"/>
          </p:cNvSpPr>
          <p:nvPr>
            <p:ph sz="quarter" idx="1"/>
          </p:nvPr>
        </p:nvSpPr>
        <p:spPr>
          <a:xfrm>
            <a:off x="2971800" y="1600200"/>
            <a:ext cx="5715000" cy="44958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s-ES"/>
              <a:t>Haga clic para modificar el estilo de título del patrón</a:t>
            </a:r>
            <a:endParaRPr kumimoji="0" lang="en-US"/>
          </a:p>
        </p:txBody>
      </p:sp>
      <p:sp>
        <p:nvSpPr>
          <p:cNvPr id="4" name="3 Marcador de texto"/>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s-ES"/>
              <a:t>Haga clic para modificar el estilo de texto del patrón</a:t>
            </a:r>
          </a:p>
        </p:txBody>
      </p:sp>
      <p:sp>
        <p:nvSpPr>
          <p:cNvPr id="5" name="4 Marcador de fecha"/>
          <p:cNvSpPr>
            <a:spLocks noGrp="1"/>
          </p:cNvSpPr>
          <p:nvPr>
            <p:ph type="dt" sz="half" idx="10"/>
          </p:nvPr>
        </p:nvSpPr>
        <p:spPr/>
        <p:txBody>
          <a:bodyPr/>
          <a:lstStyle/>
          <a:p>
            <a:fld id="{16345860-71A9-4FFB-B545-4CCE246147E4}" type="datetimeFigureOut">
              <a:rPr lang="es-MX" smtClean="0"/>
              <a:pPr/>
              <a:t>30/05/2023</a:t>
            </a:fld>
            <a:endParaRPr lang="es-MX" dirty="0"/>
          </a:p>
        </p:txBody>
      </p:sp>
      <p:sp>
        <p:nvSpPr>
          <p:cNvPr id="6" name="5 Marcador de pie de página"/>
          <p:cNvSpPr>
            <a:spLocks noGrp="1"/>
          </p:cNvSpPr>
          <p:nvPr>
            <p:ph type="ftr" sz="quarter" idx="11"/>
          </p:nvPr>
        </p:nvSpPr>
        <p:spPr>
          <a:xfrm>
            <a:off x="914400" y="6172200"/>
            <a:ext cx="3886200" cy="457200"/>
          </a:xfrm>
        </p:spPr>
        <p:txBody>
          <a:bodyPr/>
          <a:lstStyle/>
          <a:p>
            <a:endParaRPr lang="es-MX" dirty="0"/>
          </a:p>
        </p:txBody>
      </p:sp>
      <p:sp>
        <p:nvSpPr>
          <p:cNvPr id="7" name="6 Marcador de número de diapositiva"/>
          <p:cNvSpPr>
            <a:spLocks noGrp="1"/>
          </p:cNvSpPr>
          <p:nvPr>
            <p:ph type="sldNum" sz="quarter" idx="12"/>
          </p:nvPr>
        </p:nvSpPr>
        <p:spPr>
          <a:xfrm>
            <a:off x="146304" y="6208776"/>
            <a:ext cx="457200" cy="457200"/>
          </a:xfrm>
        </p:spPr>
        <p:txBody>
          <a:bodyPr/>
          <a:lstStyle/>
          <a:p>
            <a:fld id="{67A8E323-4F12-41B3-A9A1-4F3427AE86FC}" type="slidenum">
              <a:rPr lang="es-MX" smtClean="0"/>
              <a:pPr/>
              <a:t>‹Nº›</a:t>
            </a:fld>
            <a:endParaRPr lang="es-MX" dirty="0"/>
          </a:p>
        </p:txBody>
      </p:sp>
      <p:sp>
        <p:nvSpPr>
          <p:cNvPr id="11" name="10 Rectángulo"/>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91424" tIns="45712" rIns="91424" bIns="45712" anchor="ctr"/>
          <a:lstStyle/>
          <a:p>
            <a:pPr algn="ctr" eaLnBrk="1" latinLnBrk="0" hangingPunct="1"/>
            <a:endParaRPr kumimoji="0" lang="en-US" dirty="0"/>
          </a:p>
        </p:txBody>
      </p:sp>
      <p:sp>
        <p:nvSpPr>
          <p:cNvPr id="12" name="11 Rectángulo"/>
          <p:cNvSpPr/>
          <p:nvPr/>
        </p:nvSpPr>
        <p:spPr>
          <a:xfrm>
            <a:off x="68509" y="4650475"/>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91424" tIns="45712" rIns="91424" bIns="45712" anchor="ctr"/>
          <a:lstStyle/>
          <a:p>
            <a:pPr algn="ctr" eaLnBrk="1" latinLnBrk="0" hangingPunct="1"/>
            <a:endParaRPr kumimoji="0" lang="en-US" dirty="0"/>
          </a:p>
        </p:txBody>
      </p:sp>
      <p:sp>
        <p:nvSpPr>
          <p:cNvPr id="13" name="12 Rectángulo"/>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91424" tIns="45712" rIns="91424" bIns="45712" anchor="ctr"/>
          <a:lstStyle/>
          <a:p>
            <a:pPr algn="ctr" eaLnBrk="1" latinLnBrk="0" hangingPunct="1"/>
            <a:endParaRPr kumimoji="0" lang="en-US" dirty="0"/>
          </a:p>
        </p:txBody>
      </p:sp>
      <p:sp>
        <p:nvSpPr>
          <p:cNvPr id="3" name="2 Marcador de posición de imagen"/>
          <p:cNvSpPr>
            <a:spLocks noGrp="1"/>
          </p:cNvSpPr>
          <p:nvPr>
            <p:ph type="pic" idx="1"/>
          </p:nvPr>
        </p:nvSpPr>
        <p:spPr>
          <a:xfrm>
            <a:off x="68308" y="66676"/>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s-ES" dirty="0"/>
              <a:t>Haga clic en el icono para agregar una imagen</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6" Type="http://schemas.openxmlformats.org/officeDocument/2006/relationships/theme" Target="../theme/theme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theme" Target="../theme/theme4.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8 Rectángulo"/>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lIns="91424" tIns="45712" rIns="91424" bIns="45712" rtlCol="0" anchor="ctr"/>
          <a:lstStyle/>
          <a:p>
            <a:pPr algn="ctr" eaLnBrk="1" latinLnBrk="0" hangingPunct="1"/>
            <a:endParaRPr kumimoji="0" lang="en-US" dirty="0"/>
          </a:p>
        </p:txBody>
      </p:sp>
      <p:sp useBgFill="1">
        <p:nvSpPr>
          <p:cNvPr id="8" name="7 Rectángulo redondeado"/>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lIns="91424" tIns="45712" rIns="91424" bIns="45712" anchor="ctr"/>
          <a:lstStyle/>
          <a:p>
            <a:pPr algn="ctr" eaLnBrk="1" latinLnBrk="0" hangingPunct="1"/>
            <a:endParaRPr kumimoji="0" lang="en-US" dirty="0"/>
          </a:p>
        </p:txBody>
      </p:sp>
      <p:sp>
        <p:nvSpPr>
          <p:cNvPr id="22" name="21 Marcador de título"/>
          <p:cNvSpPr>
            <a:spLocks noGrp="1"/>
          </p:cNvSpPr>
          <p:nvPr>
            <p:ph type="title"/>
          </p:nvPr>
        </p:nvSpPr>
        <p:spPr>
          <a:xfrm>
            <a:off x="914400" y="274639"/>
            <a:ext cx="7772400" cy="1143000"/>
          </a:xfrm>
          <a:prstGeom prst="rect">
            <a:avLst/>
          </a:prstGeom>
        </p:spPr>
        <p:txBody>
          <a:bodyPr lIns="91424" tIns="45712" rIns="91424" bIns="91424" anchor="b" anchorCtr="0">
            <a:normAutofit/>
          </a:bodyPr>
          <a:lstStyle/>
          <a:p>
            <a:r>
              <a:rPr kumimoji="0" lang="es-ES"/>
              <a:t>Haga clic para modificar el estilo de título del patrón</a:t>
            </a:r>
            <a:endParaRPr kumimoji="0" lang="en-US"/>
          </a:p>
        </p:txBody>
      </p:sp>
      <p:sp>
        <p:nvSpPr>
          <p:cNvPr id="13" name="12 Marcador de texto"/>
          <p:cNvSpPr>
            <a:spLocks noGrp="1"/>
          </p:cNvSpPr>
          <p:nvPr>
            <p:ph type="body" idx="1"/>
          </p:nvPr>
        </p:nvSpPr>
        <p:spPr>
          <a:xfrm>
            <a:off x="914400" y="1447800"/>
            <a:ext cx="7772400" cy="4572000"/>
          </a:xfrm>
          <a:prstGeom prst="rect">
            <a:avLst/>
          </a:prstGeom>
        </p:spPr>
        <p:txBody>
          <a:bodyPr lIns="91424" tIns="45712" rIns="91424" bIns="45712">
            <a:normAutofit/>
          </a:bodyPr>
          <a:lstStyle/>
          <a:p>
            <a:pPr lvl="0" eaLnBrk="1" latinLnBrk="0" hangingPunct="1"/>
            <a:r>
              <a:rPr kumimoji="0" lang="es-ES"/>
              <a:t>Haga clic para modificar el estilo de texto del patrón</a:t>
            </a:r>
          </a:p>
          <a:p>
            <a:pPr lvl="1" eaLnBrk="1" latinLnBrk="0" hangingPunct="1"/>
            <a:r>
              <a:rPr kumimoji="0" lang="es-ES"/>
              <a:t>Segundo nivel</a:t>
            </a:r>
          </a:p>
          <a:p>
            <a:pPr lvl="2" eaLnBrk="1" latinLnBrk="0" hangingPunct="1"/>
            <a:r>
              <a:rPr kumimoji="0" lang="es-ES"/>
              <a:t>Tercer nivel</a:t>
            </a:r>
          </a:p>
          <a:p>
            <a:pPr lvl="3" eaLnBrk="1" latinLnBrk="0" hangingPunct="1"/>
            <a:r>
              <a:rPr kumimoji="0" lang="es-ES"/>
              <a:t>Cuarto nivel</a:t>
            </a:r>
          </a:p>
          <a:p>
            <a:pPr lvl="4" eaLnBrk="1" latinLnBrk="0" hangingPunct="1"/>
            <a:r>
              <a:rPr kumimoji="0" lang="es-ES"/>
              <a:t>Quinto nivel</a:t>
            </a:r>
            <a:endParaRPr kumimoji="0" lang="en-US"/>
          </a:p>
        </p:txBody>
      </p:sp>
      <p:sp>
        <p:nvSpPr>
          <p:cNvPr id="14" name="13 Marcador de fecha"/>
          <p:cNvSpPr>
            <a:spLocks noGrp="1"/>
          </p:cNvSpPr>
          <p:nvPr>
            <p:ph type="dt" sz="half" idx="2"/>
          </p:nvPr>
        </p:nvSpPr>
        <p:spPr>
          <a:xfrm>
            <a:off x="6172200" y="6191250"/>
            <a:ext cx="2476500" cy="476250"/>
          </a:xfrm>
          <a:prstGeom prst="rect">
            <a:avLst/>
          </a:prstGeom>
        </p:spPr>
        <p:txBody>
          <a:bodyPr lIns="91424" tIns="45712" rIns="91424" bIns="45712" anchor="ctr" anchorCtr="0"/>
          <a:lstStyle>
            <a:lvl1pPr algn="r" eaLnBrk="1" latinLnBrk="0" hangingPunct="1">
              <a:defRPr kumimoji="0" sz="1400">
                <a:solidFill>
                  <a:schemeClr val="tx2"/>
                </a:solidFill>
              </a:defRPr>
            </a:lvl1pPr>
          </a:lstStyle>
          <a:p>
            <a:fld id="{16345860-71A9-4FFB-B545-4CCE246147E4}" type="datetimeFigureOut">
              <a:rPr lang="es-MX" smtClean="0"/>
              <a:pPr/>
              <a:t>30/05/2023</a:t>
            </a:fld>
            <a:endParaRPr lang="es-MX" dirty="0"/>
          </a:p>
        </p:txBody>
      </p:sp>
      <p:sp>
        <p:nvSpPr>
          <p:cNvPr id="3" name="2 Marcador de pie de página"/>
          <p:cNvSpPr>
            <a:spLocks noGrp="1"/>
          </p:cNvSpPr>
          <p:nvPr>
            <p:ph type="ftr" sz="quarter" idx="3"/>
          </p:nvPr>
        </p:nvSpPr>
        <p:spPr>
          <a:xfrm>
            <a:off x="914401" y="6172200"/>
            <a:ext cx="3962400" cy="457200"/>
          </a:xfrm>
          <a:prstGeom prst="rect">
            <a:avLst/>
          </a:prstGeom>
        </p:spPr>
        <p:txBody>
          <a:bodyPr lIns="91424" tIns="45712" rIns="91424" bIns="45712" anchor="ctr" anchorCtr="0"/>
          <a:lstStyle>
            <a:lvl1pPr eaLnBrk="1" latinLnBrk="0" hangingPunct="1">
              <a:defRPr kumimoji="0" sz="1400">
                <a:solidFill>
                  <a:schemeClr val="tx2"/>
                </a:solidFill>
              </a:defRPr>
            </a:lvl1pPr>
          </a:lstStyle>
          <a:p>
            <a:endParaRPr lang="es-MX" dirty="0"/>
          </a:p>
        </p:txBody>
      </p:sp>
      <p:sp>
        <p:nvSpPr>
          <p:cNvPr id="23" name="22 Marcador de número de diapositiva"/>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67A8E323-4F12-41B3-A9A1-4F3427AE86FC}" type="slidenum">
              <a:rPr lang="es-MX" smtClean="0"/>
              <a:pPr/>
              <a:t>‹Nº›</a:t>
            </a:fld>
            <a:endParaRPr lang="es-MX" dirty="0"/>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9" r:id="rId12"/>
    <p:sldLayoutId id="2147483765" r:id="rId13"/>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272" indent="-274272"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544" indent="-22856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814" indent="-22856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086" indent="-22856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358" indent="-22856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630" indent="-22856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19901" indent="-22856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173" indent="-22856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444" indent="-22856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119" algn="l" rtl="0" eaLnBrk="1" latinLnBrk="0" hangingPunct="1">
        <a:defRPr kumimoji="0" kern="1200">
          <a:solidFill>
            <a:schemeClr val="tx1"/>
          </a:solidFill>
          <a:latin typeface="+mn-lt"/>
          <a:ea typeface="+mn-ea"/>
          <a:cs typeface="+mn-cs"/>
        </a:defRPr>
      </a:lvl2pPr>
      <a:lvl3pPr marL="914239" algn="l" rtl="0" eaLnBrk="1" latinLnBrk="0" hangingPunct="1">
        <a:defRPr kumimoji="0" kern="1200">
          <a:solidFill>
            <a:schemeClr val="tx1"/>
          </a:solidFill>
          <a:latin typeface="+mn-lt"/>
          <a:ea typeface="+mn-ea"/>
          <a:cs typeface="+mn-cs"/>
        </a:defRPr>
      </a:lvl3pPr>
      <a:lvl4pPr marL="1371358" algn="l" rtl="0" eaLnBrk="1" latinLnBrk="0" hangingPunct="1">
        <a:defRPr kumimoji="0" kern="1200">
          <a:solidFill>
            <a:schemeClr val="tx1"/>
          </a:solidFill>
          <a:latin typeface="+mn-lt"/>
          <a:ea typeface="+mn-ea"/>
          <a:cs typeface="+mn-cs"/>
        </a:defRPr>
      </a:lvl4pPr>
      <a:lvl5pPr marL="1828477" algn="l" rtl="0" eaLnBrk="1" latinLnBrk="0" hangingPunct="1">
        <a:defRPr kumimoji="0" kern="1200">
          <a:solidFill>
            <a:schemeClr val="tx1"/>
          </a:solidFill>
          <a:latin typeface="+mn-lt"/>
          <a:ea typeface="+mn-ea"/>
          <a:cs typeface="+mn-cs"/>
        </a:defRPr>
      </a:lvl5pPr>
      <a:lvl6pPr marL="2285596" algn="l" rtl="0" eaLnBrk="1" latinLnBrk="0" hangingPunct="1">
        <a:defRPr kumimoji="0" kern="1200">
          <a:solidFill>
            <a:schemeClr val="tx1"/>
          </a:solidFill>
          <a:latin typeface="+mn-lt"/>
          <a:ea typeface="+mn-ea"/>
          <a:cs typeface="+mn-cs"/>
        </a:defRPr>
      </a:lvl6pPr>
      <a:lvl7pPr marL="2742716" algn="l" rtl="0" eaLnBrk="1" latinLnBrk="0" hangingPunct="1">
        <a:defRPr kumimoji="0" kern="1200">
          <a:solidFill>
            <a:schemeClr val="tx1"/>
          </a:solidFill>
          <a:latin typeface="+mn-lt"/>
          <a:ea typeface="+mn-ea"/>
          <a:cs typeface="+mn-cs"/>
        </a:defRPr>
      </a:lvl7pPr>
      <a:lvl8pPr marL="3199835" algn="l" rtl="0" eaLnBrk="1" latinLnBrk="0" hangingPunct="1">
        <a:defRPr kumimoji="0" kern="1200">
          <a:solidFill>
            <a:schemeClr val="tx1"/>
          </a:solidFill>
          <a:latin typeface="+mn-lt"/>
          <a:ea typeface="+mn-ea"/>
          <a:cs typeface="+mn-cs"/>
        </a:defRPr>
      </a:lvl8pPr>
      <a:lvl9pPr marL="3656954"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9"/>
            <a:ext cx="8229600" cy="1143000"/>
          </a:xfrm>
          <a:prstGeom prst="rect">
            <a:avLst/>
          </a:prstGeom>
        </p:spPr>
        <p:txBody>
          <a:bodyPr vert="horz" lIns="91392" tIns="45696" rIns="91392" bIns="45696" rtlCol="0" anchor="ctr">
            <a:normAutofit/>
          </a:bodyPr>
          <a:lstStyle/>
          <a:p>
            <a:r>
              <a:rPr lang="es-ES"/>
              <a:t>Haga clic para modificar el estilo de título del patrón</a:t>
            </a:r>
          </a:p>
        </p:txBody>
      </p:sp>
      <p:sp>
        <p:nvSpPr>
          <p:cNvPr id="3" name="2 Marcador de texto"/>
          <p:cNvSpPr>
            <a:spLocks noGrp="1"/>
          </p:cNvSpPr>
          <p:nvPr>
            <p:ph type="body" idx="1"/>
          </p:nvPr>
        </p:nvSpPr>
        <p:spPr>
          <a:xfrm>
            <a:off x="457200" y="1600200"/>
            <a:ext cx="8229600" cy="4525963"/>
          </a:xfrm>
          <a:prstGeom prst="rect">
            <a:avLst/>
          </a:prstGeom>
        </p:spPr>
        <p:txBody>
          <a:bodyPr vert="horz" lIns="91392" tIns="45696" rIns="91392" bIns="45696"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2"/>
          </p:nvPr>
        </p:nvSpPr>
        <p:spPr>
          <a:xfrm>
            <a:off x="457201" y="6356353"/>
            <a:ext cx="2133600" cy="365125"/>
          </a:xfrm>
          <a:prstGeom prst="rect">
            <a:avLst/>
          </a:prstGeom>
        </p:spPr>
        <p:txBody>
          <a:bodyPr vert="horz" lIns="91392" tIns="45696" rIns="91392" bIns="45696" rtlCol="0" anchor="ctr"/>
          <a:lstStyle>
            <a:lvl1pPr algn="l">
              <a:defRPr sz="1200">
                <a:solidFill>
                  <a:schemeClr val="tx1">
                    <a:tint val="75000"/>
                  </a:schemeClr>
                </a:solidFill>
              </a:defRPr>
            </a:lvl1pPr>
          </a:lstStyle>
          <a:p>
            <a:pPr defTabSz="913916"/>
            <a:fld id="{E724A13E-AF45-439E-8C24-90D04D618DE7}" type="datetime1">
              <a:rPr lang="es-ES" smtClean="0">
                <a:solidFill>
                  <a:prstClr val="black">
                    <a:tint val="75000"/>
                  </a:prstClr>
                </a:solidFill>
              </a:rPr>
              <a:pPr defTabSz="913916"/>
              <a:t>30/05/2023</a:t>
            </a:fld>
            <a:endParaRPr lang="es-ES">
              <a:solidFill>
                <a:prstClr val="black">
                  <a:tint val="75000"/>
                </a:prstClr>
              </a:solidFill>
            </a:endParaRPr>
          </a:p>
        </p:txBody>
      </p:sp>
      <p:sp>
        <p:nvSpPr>
          <p:cNvPr id="5" name="4 Marcador de pie de página"/>
          <p:cNvSpPr>
            <a:spLocks noGrp="1"/>
          </p:cNvSpPr>
          <p:nvPr>
            <p:ph type="ftr" sz="quarter" idx="3"/>
          </p:nvPr>
        </p:nvSpPr>
        <p:spPr>
          <a:xfrm>
            <a:off x="3124203" y="6356353"/>
            <a:ext cx="2895600" cy="365125"/>
          </a:xfrm>
          <a:prstGeom prst="rect">
            <a:avLst/>
          </a:prstGeom>
        </p:spPr>
        <p:txBody>
          <a:bodyPr vert="horz" lIns="91392" tIns="45696" rIns="91392" bIns="45696" rtlCol="0" anchor="ctr"/>
          <a:lstStyle>
            <a:lvl1pPr algn="ctr">
              <a:defRPr sz="1200">
                <a:solidFill>
                  <a:schemeClr val="tx1">
                    <a:tint val="75000"/>
                  </a:schemeClr>
                </a:solidFill>
              </a:defRPr>
            </a:lvl1pPr>
          </a:lstStyle>
          <a:p>
            <a:pPr defTabSz="913916"/>
            <a:endParaRPr lang="es-ES">
              <a:solidFill>
                <a:prstClr val="black">
                  <a:tint val="75000"/>
                </a:prstClr>
              </a:solidFill>
            </a:endParaRPr>
          </a:p>
        </p:txBody>
      </p:sp>
      <p:sp>
        <p:nvSpPr>
          <p:cNvPr id="6" name="5 Marcador de número de diapositiva"/>
          <p:cNvSpPr>
            <a:spLocks noGrp="1"/>
          </p:cNvSpPr>
          <p:nvPr>
            <p:ph type="sldNum" sz="quarter" idx="4"/>
          </p:nvPr>
        </p:nvSpPr>
        <p:spPr>
          <a:xfrm>
            <a:off x="6553200" y="6356353"/>
            <a:ext cx="2133600" cy="365125"/>
          </a:xfrm>
          <a:prstGeom prst="rect">
            <a:avLst/>
          </a:prstGeom>
        </p:spPr>
        <p:txBody>
          <a:bodyPr vert="horz" lIns="91392" tIns="45696" rIns="91392" bIns="45696" rtlCol="0" anchor="ctr"/>
          <a:lstStyle>
            <a:lvl1pPr algn="r">
              <a:defRPr sz="1200">
                <a:solidFill>
                  <a:schemeClr val="tx1">
                    <a:tint val="75000"/>
                  </a:schemeClr>
                </a:solidFill>
              </a:defRPr>
            </a:lvl1pPr>
          </a:lstStyle>
          <a:p>
            <a:pPr defTabSz="913916"/>
            <a:fld id="{F83B91B8-7490-412E-BAA2-9331E16BD3F7}" type="slidenum">
              <a:rPr lang="es-ES" smtClean="0">
                <a:solidFill>
                  <a:prstClr val="black">
                    <a:tint val="75000"/>
                  </a:prstClr>
                </a:solidFill>
              </a:rPr>
              <a:pPr defTabSz="913916"/>
              <a:t>‹Nº›</a:t>
            </a:fld>
            <a:endParaRPr lang="es-ES">
              <a:solidFill>
                <a:prstClr val="black">
                  <a:tint val="75000"/>
                </a:prstClr>
              </a:solidFill>
            </a:endParaRPr>
          </a:p>
        </p:txBody>
      </p:sp>
    </p:spTree>
    <p:extLst>
      <p:ext uri="{BB962C8B-B14F-4D97-AF65-F5344CB8AC3E}">
        <p14:creationId xmlns:p14="http://schemas.microsoft.com/office/powerpoint/2010/main" val="3967148974"/>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Lst>
  <p:hf hdr="0" ftr="0" dt="0"/>
  <p:txStyles>
    <p:titleStyle>
      <a:lvl1pPr algn="ctr" defTabSz="913916" rtl="0" eaLnBrk="1" latinLnBrk="0" hangingPunct="1">
        <a:spcBef>
          <a:spcPct val="0"/>
        </a:spcBef>
        <a:buNone/>
        <a:defRPr sz="4400" kern="1200">
          <a:solidFill>
            <a:schemeClr val="tx1"/>
          </a:solidFill>
          <a:latin typeface="+mj-lt"/>
          <a:ea typeface="+mj-ea"/>
          <a:cs typeface="+mj-cs"/>
        </a:defRPr>
      </a:lvl1pPr>
    </p:titleStyle>
    <p:bodyStyle>
      <a:lvl1pPr marL="342718" indent="-342718" algn="l" defTabSz="91391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557" indent="-285600" algn="l" defTabSz="91391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395" indent="-228479" algn="l" defTabSz="91391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353" indent="-228479" algn="l" defTabSz="91391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311" indent="-228479" algn="l" defTabSz="91391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269" indent="-228479" algn="l" defTabSz="91391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226" indent="-228479" algn="l" defTabSz="91391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185" indent="-228479" algn="l" defTabSz="91391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143" indent="-228479" algn="l" defTabSz="91391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3916" rtl="0" eaLnBrk="1" latinLnBrk="0" hangingPunct="1">
        <a:defRPr sz="1800" kern="1200">
          <a:solidFill>
            <a:schemeClr val="tx1"/>
          </a:solidFill>
          <a:latin typeface="+mn-lt"/>
          <a:ea typeface="+mn-ea"/>
          <a:cs typeface="+mn-cs"/>
        </a:defRPr>
      </a:lvl1pPr>
      <a:lvl2pPr marL="456958" algn="l" defTabSz="913916" rtl="0" eaLnBrk="1" latinLnBrk="0" hangingPunct="1">
        <a:defRPr sz="1800" kern="1200">
          <a:solidFill>
            <a:schemeClr val="tx1"/>
          </a:solidFill>
          <a:latin typeface="+mn-lt"/>
          <a:ea typeface="+mn-ea"/>
          <a:cs typeface="+mn-cs"/>
        </a:defRPr>
      </a:lvl2pPr>
      <a:lvl3pPr marL="913916" algn="l" defTabSz="913916" rtl="0" eaLnBrk="1" latinLnBrk="0" hangingPunct="1">
        <a:defRPr sz="1800" kern="1200">
          <a:solidFill>
            <a:schemeClr val="tx1"/>
          </a:solidFill>
          <a:latin typeface="+mn-lt"/>
          <a:ea typeface="+mn-ea"/>
          <a:cs typeface="+mn-cs"/>
        </a:defRPr>
      </a:lvl3pPr>
      <a:lvl4pPr marL="1370874" algn="l" defTabSz="913916" rtl="0" eaLnBrk="1" latinLnBrk="0" hangingPunct="1">
        <a:defRPr sz="1800" kern="1200">
          <a:solidFill>
            <a:schemeClr val="tx1"/>
          </a:solidFill>
          <a:latin typeface="+mn-lt"/>
          <a:ea typeface="+mn-ea"/>
          <a:cs typeface="+mn-cs"/>
        </a:defRPr>
      </a:lvl4pPr>
      <a:lvl5pPr marL="1827832" algn="l" defTabSz="913916" rtl="0" eaLnBrk="1" latinLnBrk="0" hangingPunct="1">
        <a:defRPr sz="1800" kern="1200">
          <a:solidFill>
            <a:schemeClr val="tx1"/>
          </a:solidFill>
          <a:latin typeface="+mn-lt"/>
          <a:ea typeface="+mn-ea"/>
          <a:cs typeface="+mn-cs"/>
        </a:defRPr>
      </a:lvl5pPr>
      <a:lvl6pPr marL="2284789" algn="l" defTabSz="913916" rtl="0" eaLnBrk="1" latinLnBrk="0" hangingPunct="1">
        <a:defRPr sz="1800" kern="1200">
          <a:solidFill>
            <a:schemeClr val="tx1"/>
          </a:solidFill>
          <a:latin typeface="+mn-lt"/>
          <a:ea typeface="+mn-ea"/>
          <a:cs typeface="+mn-cs"/>
        </a:defRPr>
      </a:lvl6pPr>
      <a:lvl7pPr marL="2741748" algn="l" defTabSz="913916" rtl="0" eaLnBrk="1" latinLnBrk="0" hangingPunct="1">
        <a:defRPr sz="1800" kern="1200">
          <a:solidFill>
            <a:schemeClr val="tx1"/>
          </a:solidFill>
          <a:latin typeface="+mn-lt"/>
          <a:ea typeface="+mn-ea"/>
          <a:cs typeface="+mn-cs"/>
        </a:defRPr>
      </a:lvl7pPr>
      <a:lvl8pPr marL="3198706" algn="l" defTabSz="913916" rtl="0" eaLnBrk="1" latinLnBrk="0" hangingPunct="1">
        <a:defRPr sz="1800" kern="1200">
          <a:solidFill>
            <a:schemeClr val="tx1"/>
          </a:solidFill>
          <a:latin typeface="+mn-lt"/>
          <a:ea typeface="+mn-ea"/>
          <a:cs typeface="+mn-cs"/>
        </a:defRPr>
      </a:lvl8pPr>
      <a:lvl9pPr marL="3655663" algn="l" defTabSz="913916"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a:t>Haga clic para modificar el estilo de título del patrón</a:t>
            </a:r>
            <a:endParaRPr lang="es-AR"/>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D911BE-F598-4B43-B4C8-ABDBD79051F4}" type="datetimeFigureOut">
              <a:rPr lang="es-AR" smtClean="0"/>
              <a:t>30/05/2023</a:t>
            </a:fld>
            <a:endParaRPr lang="es-AR"/>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481394-B6C7-4F4A-A5AE-28964D55A75B}" type="slidenum">
              <a:rPr lang="es-AR" smtClean="0"/>
              <a:t>‹Nº›</a:t>
            </a:fld>
            <a:endParaRPr lang="es-AR"/>
          </a:p>
        </p:txBody>
      </p:sp>
    </p:spTree>
    <p:extLst>
      <p:ext uri="{BB962C8B-B14F-4D97-AF65-F5344CB8AC3E}">
        <p14:creationId xmlns:p14="http://schemas.microsoft.com/office/powerpoint/2010/main" val="2053402296"/>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 para editar título</a:t>
            </a:r>
            <a:endParaRPr lang="es-ES"/>
          </a:p>
        </p:txBody>
      </p:sp>
      <p:sp>
        <p:nvSpPr>
          <p:cNvPr id="3" name="Marcador de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endParaRPr lang="es-ES"/>
          </a:p>
        </p:txBody>
      </p:sp>
      <p:sp>
        <p:nvSpPr>
          <p:cNvPr id="4" name="Marcador de fecha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F2E663-5A90-6644-AD19-E3B31474B23E}" type="datetimeFigureOut">
              <a:rPr lang="es-ES" smtClean="0"/>
              <a:t>30/05/2023</a:t>
            </a:fld>
            <a:endParaRPr lang="es-ES"/>
          </a:p>
        </p:txBody>
      </p:sp>
      <p:sp>
        <p:nvSpPr>
          <p:cNvPr id="5" name="Marcador de pie de página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CD523E-74A9-8742-B869-FA0364519FDC}" type="slidenum">
              <a:rPr lang="es-ES" smtClean="0"/>
              <a:t>‹Nº›</a:t>
            </a:fld>
            <a:endParaRPr lang="es-ES"/>
          </a:p>
        </p:txBody>
      </p:sp>
    </p:spTree>
    <p:extLst>
      <p:ext uri="{BB962C8B-B14F-4D97-AF65-F5344CB8AC3E}">
        <p14:creationId xmlns:p14="http://schemas.microsoft.com/office/powerpoint/2010/main" val="781761594"/>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ted.com/talks/ray_anderson_the_business_logic_of_sustainability?language=es" TargetMode="External"/><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sasb.org/standards/materiality-finder/?lang=en-us" TargetMode="Externa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5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1.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5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13.xml"/><Relationship Id="rId4" Type="http://schemas.openxmlformats.org/officeDocument/2006/relationships/image" Target="../media/image2.JPG"/></Relationships>
</file>

<file path=ppt/slides/_rels/slide5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JPG"/><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5.xml"/><Relationship Id="rId5" Type="http://schemas.openxmlformats.org/officeDocument/2006/relationships/image" Target="../media/image53.png"/><Relationship Id="rId4" Type="http://schemas.openxmlformats.org/officeDocument/2006/relationships/image" Target="../media/image52.png"/></Relationships>
</file>

<file path=ppt/slides/_rels/slide6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Videos/Arbusta%202017.mp4" TargetMode="External"/><Relationship Id="rId1" Type="http://schemas.openxmlformats.org/officeDocument/2006/relationships/slideLayout" Target="../slideLayouts/slideLayout25.xml"/><Relationship Id="rId4" Type="http://schemas.openxmlformats.org/officeDocument/2006/relationships/image" Target="../media/image2.JPG"/></Relationships>
</file>

<file path=ppt/slides/_rels/slide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JPG"/><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2 Subtítulo"/>
          <p:cNvSpPr>
            <a:spLocks noGrp="1"/>
          </p:cNvSpPr>
          <p:nvPr>
            <p:ph type="subTitle" idx="1"/>
          </p:nvPr>
        </p:nvSpPr>
        <p:spPr>
          <a:xfrm>
            <a:off x="1187624" y="1700808"/>
            <a:ext cx="6696744" cy="3744415"/>
          </a:xfrm>
        </p:spPr>
        <p:txBody>
          <a:bodyPr>
            <a:normAutofit fontScale="92500" lnSpcReduction="10000"/>
          </a:bodyPr>
          <a:lstStyle/>
          <a:p>
            <a:r>
              <a:rPr lang="es-MX" sz="3600" b="1" dirty="0">
                <a:latin typeface="Calibri" pitchFamily="34" charset="0"/>
              </a:rPr>
              <a:t>Modulo 3 </a:t>
            </a:r>
          </a:p>
          <a:p>
            <a:r>
              <a:rPr lang="es-MX" sz="3600" b="1" dirty="0">
                <a:latin typeface="Calibri" pitchFamily="34" charset="0"/>
              </a:rPr>
              <a:t>«Saqueadores en recuperación»</a:t>
            </a:r>
          </a:p>
          <a:p>
            <a:r>
              <a:rPr lang="es-MX" sz="3600" b="1" dirty="0">
                <a:latin typeface="Calibri" pitchFamily="34" charset="0"/>
              </a:rPr>
              <a:t>Parte I</a:t>
            </a:r>
          </a:p>
          <a:p>
            <a:endParaRPr lang="es-MX" sz="3600" b="1" dirty="0">
              <a:latin typeface="Calibri" pitchFamily="34" charset="0"/>
            </a:endParaRPr>
          </a:p>
          <a:p>
            <a:endParaRPr lang="es-MX" sz="3600" b="1" dirty="0">
              <a:latin typeface="Calibri" pitchFamily="34" charset="0"/>
            </a:endParaRPr>
          </a:p>
          <a:p>
            <a:r>
              <a:rPr lang="es-MX" sz="3600" b="1" dirty="0">
                <a:latin typeface="Calibri" pitchFamily="34" charset="0"/>
              </a:rPr>
              <a:t>Gestión Estratégica para el Desarrollo Sostenible</a:t>
            </a:r>
            <a:endParaRPr lang="es-MX" sz="2800" b="1" dirty="0">
              <a:latin typeface="Calibri" pitchFamily="34" charset="0"/>
            </a:endParaRPr>
          </a:p>
        </p:txBody>
      </p:sp>
      <p:pic>
        <p:nvPicPr>
          <p:cNvPr id="5" name="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6296" y="213717"/>
            <a:ext cx="1727646" cy="96713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9" name="Rectangle 3"/>
          <p:cNvSpPr>
            <a:spLocks noChangeArrowheads="1"/>
          </p:cNvSpPr>
          <p:nvPr/>
        </p:nvSpPr>
        <p:spPr bwMode="auto">
          <a:xfrm>
            <a:off x="539552" y="2610449"/>
            <a:ext cx="8316912" cy="503237"/>
          </a:xfrm>
          <a:prstGeom prst="rect">
            <a:avLst/>
          </a:prstGeom>
          <a:solidFill>
            <a:srgbClr val="800000"/>
          </a:solidFill>
          <a:ln w="12700" cap="sq">
            <a:noFill/>
            <a:miter lim="800000"/>
            <a:headEnd type="none" w="sm" len="sm"/>
            <a:tailEnd type="none" w="sm" len="sm"/>
          </a:ln>
        </p:spPr>
        <p:txBody>
          <a:bodyPr wrap="none" anchor="ctr"/>
          <a:lstStyle/>
          <a:p>
            <a:pPr algn="ctr" eaLnBrk="0" hangingPunct="0"/>
            <a:r>
              <a:rPr lang="es-MX" altLang="es-ES" sz="2400" b="1">
                <a:solidFill>
                  <a:schemeClr val="bg1"/>
                </a:solidFill>
                <a:latin typeface="Tahoma" pitchFamily="34" charset="0"/>
              </a:rPr>
              <a:t>ESTADO DE SITUACIÓN PATRIMONIAL</a:t>
            </a:r>
            <a:endParaRPr lang="es-ES" altLang="es-ES" sz="2400" b="1">
              <a:solidFill>
                <a:schemeClr val="bg1"/>
              </a:solidFill>
              <a:latin typeface="Tahoma" pitchFamily="34" charset="0"/>
            </a:endParaRPr>
          </a:p>
        </p:txBody>
      </p:sp>
      <p:sp>
        <p:nvSpPr>
          <p:cNvPr id="495620" name="Rectangle 4"/>
          <p:cNvSpPr>
            <a:spLocks noChangeArrowheads="1"/>
          </p:cNvSpPr>
          <p:nvPr/>
        </p:nvSpPr>
        <p:spPr bwMode="auto">
          <a:xfrm>
            <a:off x="536804" y="3284984"/>
            <a:ext cx="8137525" cy="1552575"/>
          </a:xfrm>
          <a:prstGeom prst="rect">
            <a:avLst/>
          </a:prstGeom>
          <a:noFill/>
          <a:ln w="12700" cap="sq">
            <a:noFill/>
            <a:miter lim="800000"/>
            <a:headEnd type="none" w="sm" len="sm"/>
            <a:tailEnd type="none" w="sm" len="sm"/>
          </a:ln>
        </p:spPr>
        <p:txBody>
          <a:bodyPr>
            <a:spAutoFit/>
          </a:bodyPr>
          <a:lstStyle/>
          <a:p>
            <a:pPr algn="ctr" eaLnBrk="0" hangingPunct="0">
              <a:spcBef>
                <a:spcPct val="50000"/>
              </a:spcBef>
            </a:pPr>
            <a:r>
              <a:rPr kumimoji="1" lang="es-AR" altLang="es-ES" sz="2400" b="1" dirty="0">
                <a:latin typeface="Tahoma" pitchFamily="34" charset="0"/>
              </a:rPr>
              <a:t>Expone la conformación de los activos y la forma en que estos se financian, Pasivos o Patrimonio Neto, a un momento determinado, la fecha de cierre del ejercicio.</a:t>
            </a:r>
            <a:r>
              <a:rPr kumimoji="1" lang="es-ES" altLang="es-ES" sz="2400" b="1" dirty="0">
                <a:latin typeface="Tahoma" pitchFamily="34" charset="0"/>
              </a:rPr>
              <a:t> </a:t>
            </a:r>
            <a:endParaRPr kumimoji="1" lang="es-AR" altLang="es-ES" sz="2400" b="1" dirty="0">
              <a:latin typeface="Tahoma" pitchFamily="34" charset="0"/>
            </a:endParaRPr>
          </a:p>
        </p:txBody>
      </p:sp>
      <p:sp>
        <p:nvSpPr>
          <p:cNvPr id="495621" name="Text Box 5"/>
          <p:cNvSpPr txBox="1">
            <a:spLocks noChangeArrowheads="1"/>
          </p:cNvSpPr>
          <p:nvPr/>
        </p:nvSpPr>
        <p:spPr bwMode="auto">
          <a:xfrm>
            <a:off x="900113" y="2060575"/>
            <a:ext cx="8064500" cy="488950"/>
          </a:xfrm>
          <a:prstGeom prst="rect">
            <a:avLst/>
          </a:prstGeom>
          <a:noFill/>
          <a:ln w="12700">
            <a:noFill/>
            <a:miter lim="800000"/>
            <a:headEnd/>
            <a:tailEnd/>
          </a:ln>
        </p:spPr>
        <p:txBody>
          <a:bodyPr>
            <a:spAutoFit/>
          </a:bodyPr>
          <a:lstStyle/>
          <a:p>
            <a:pPr eaLnBrk="0" hangingPunct="0">
              <a:spcBef>
                <a:spcPct val="50000"/>
              </a:spcBef>
            </a:pPr>
            <a:r>
              <a:rPr lang="es-MX" altLang="es-ES" sz="2600" b="1">
                <a:solidFill>
                  <a:srgbClr val="800000"/>
                </a:solidFill>
                <a:latin typeface="Tahoma" pitchFamily="34" charset="0"/>
              </a:rPr>
              <a:t>Composición de los Estados Contables</a:t>
            </a:r>
            <a:endParaRPr lang="es-AR" altLang="es-ES" sz="2600" b="1">
              <a:solidFill>
                <a:srgbClr val="800000"/>
              </a:solidFill>
              <a:latin typeface="Tahoma" pitchFamily="34" charset="0"/>
            </a:endParaRPr>
          </a:p>
        </p:txBody>
      </p:sp>
      <p:pic>
        <p:nvPicPr>
          <p:cNvPr id="5" name="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2075" y="213717"/>
            <a:ext cx="1727646" cy="967130"/>
          </a:xfrm>
          <a:prstGeom prst="rect">
            <a:avLst/>
          </a:prstGeom>
        </p:spPr>
      </p:pic>
    </p:spTree>
    <p:extLst>
      <p:ext uri="{BB962C8B-B14F-4D97-AF65-F5344CB8AC3E}">
        <p14:creationId xmlns:p14="http://schemas.microsoft.com/office/powerpoint/2010/main" val="7141862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95619"/>
                                        </p:tgtEl>
                                        <p:attrNameLst>
                                          <p:attrName>style.visibility</p:attrName>
                                        </p:attrNameLst>
                                      </p:cBhvr>
                                      <p:to>
                                        <p:strVal val="visible"/>
                                      </p:to>
                                    </p:set>
                                    <p:animEffect transition="in" filter="dissolve">
                                      <p:cBhvr>
                                        <p:cTn id="7" dur="500"/>
                                        <p:tgtEl>
                                          <p:spTgt spid="495619"/>
                                        </p:tgtEl>
                                      </p:cBhvr>
                                    </p:animEffect>
                                  </p:childTnLst>
                                </p:cTn>
                              </p:par>
                            </p:childTnLst>
                          </p:cTn>
                        </p:par>
                        <p:par>
                          <p:cTn id="8" fill="hold" nodeType="afterGroup">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495620"/>
                                        </p:tgtEl>
                                        <p:attrNameLst>
                                          <p:attrName>style.visibility</p:attrName>
                                        </p:attrNameLst>
                                      </p:cBhvr>
                                      <p:to>
                                        <p:strVal val="visible"/>
                                      </p:to>
                                    </p:set>
                                    <p:animEffect transition="in" filter="randombar(horizontal)">
                                      <p:cBhvr>
                                        <p:cTn id="11" dur="500"/>
                                        <p:tgtEl>
                                          <p:spTgt spid="495620"/>
                                        </p:tgtEl>
                                      </p:cBhvr>
                                    </p:animEffect>
                                  </p:childTnLst>
                                </p:cTn>
                              </p:par>
                            </p:childTnLst>
                          </p:cTn>
                        </p:par>
                        <p:par>
                          <p:cTn id="12" fill="hold" nodeType="afterGroup">
                            <p:stCondLst>
                              <p:cond delay="1000"/>
                            </p:stCondLst>
                            <p:childTnLst>
                              <p:par>
                                <p:cTn id="13" presetID="2" presetClass="entr" presetSubtype="8" fill="hold" grpId="0" nodeType="afterEffect">
                                  <p:stCondLst>
                                    <p:cond delay="0"/>
                                  </p:stCondLst>
                                  <p:childTnLst>
                                    <p:set>
                                      <p:cBhvr>
                                        <p:cTn id="14" dur="1" fill="hold">
                                          <p:stCondLst>
                                            <p:cond delay="0"/>
                                          </p:stCondLst>
                                        </p:cTn>
                                        <p:tgtEl>
                                          <p:spTgt spid="495621"/>
                                        </p:tgtEl>
                                        <p:attrNameLst>
                                          <p:attrName>style.visibility</p:attrName>
                                        </p:attrNameLst>
                                      </p:cBhvr>
                                      <p:to>
                                        <p:strVal val="visible"/>
                                      </p:to>
                                    </p:set>
                                    <p:anim calcmode="lin" valueType="num">
                                      <p:cBhvr additive="base">
                                        <p:cTn id="15" dur="500" fill="hold"/>
                                        <p:tgtEl>
                                          <p:spTgt spid="495621"/>
                                        </p:tgtEl>
                                        <p:attrNameLst>
                                          <p:attrName>ppt_x</p:attrName>
                                        </p:attrNameLst>
                                      </p:cBhvr>
                                      <p:tavLst>
                                        <p:tav tm="0">
                                          <p:val>
                                            <p:strVal val="0-#ppt_w/2"/>
                                          </p:val>
                                        </p:tav>
                                        <p:tav tm="100000">
                                          <p:val>
                                            <p:strVal val="#ppt_x"/>
                                          </p:val>
                                        </p:tav>
                                      </p:tavLst>
                                    </p:anim>
                                    <p:anim calcmode="lin" valueType="num">
                                      <p:cBhvr additive="base">
                                        <p:cTn id="16" dur="500" fill="hold"/>
                                        <p:tgtEl>
                                          <p:spTgt spid="4956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5619" grpId="0" animBg="1" autoUpdateAnimBg="0"/>
      <p:bldP spid="495620" grpId="0" autoUpdateAnimBg="0"/>
      <p:bldP spid="495621"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6" name="Rectangle 2"/>
          <p:cNvSpPr>
            <a:spLocks noChangeArrowheads="1"/>
          </p:cNvSpPr>
          <p:nvPr/>
        </p:nvSpPr>
        <p:spPr bwMode="auto">
          <a:xfrm>
            <a:off x="455010" y="1556792"/>
            <a:ext cx="8137525" cy="4706937"/>
          </a:xfrm>
          <a:prstGeom prst="rect">
            <a:avLst/>
          </a:prstGeom>
          <a:noFill/>
          <a:ln w="9525">
            <a:noFill/>
            <a:miter lim="800000"/>
            <a:headEnd/>
            <a:tailEnd/>
          </a:ln>
        </p:spPr>
        <p:txBody>
          <a:bodyPr/>
          <a:lstStyle/>
          <a:p>
            <a:pPr marL="342900" indent="-342900">
              <a:lnSpc>
                <a:spcPct val="110000"/>
              </a:lnSpc>
              <a:buFontTx/>
              <a:buChar char="•"/>
            </a:pPr>
            <a:r>
              <a:rPr lang="es-AR" altLang="es-ES" sz="2000" b="1" dirty="0">
                <a:solidFill>
                  <a:srgbClr val="800000"/>
                </a:solidFill>
                <a:latin typeface="Calibri" panose="020F0502020204030204" pitchFamily="34" charset="0"/>
                <a:cs typeface="Calibri" panose="020F0502020204030204" pitchFamily="34" charset="0"/>
              </a:rPr>
              <a:t>ACTIVOS</a:t>
            </a:r>
            <a:r>
              <a:rPr lang="es-AR" altLang="es-ES" sz="2000" b="1" dirty="0">
                <a:latin typeface="Calibri" panose="020F0502020204030204" pitchFamily="34" charset="0"/>
                <a:cs typeface="Calibri" panose="020F0502020204030204" pitchFamily="34" charset="0"/>
              </a:rPr>
              <a:t>, es un recurso controlado por la empresa como resultado de eventos pasados y del cual se espera genere beneficios futuros. La empresa utiliza sus activos para producir bienes o servicios  que satisfagan las necesidades de sus clientes.</a:t>
            </a:r>
          </a:p>
          <a:p>
            <a:pPr marL="342900" indent="-342900">
              <a:lnSpc>
                <a:spcPct val="110000"/>
              </a:lnSpc>
            </a:pPr>
            <a:endParaRPr lang="es-AR" altLang="es-ES" sz="2000" b="1" dirty="0">
              <a:latin typeface="Calibri" panose="020F0502020204030204" pitchFamily="34" charset="0"/>
              <a:cs typeface="Calibri" panose="020F0502020204030204" pitchFamily="34" charset="0"/>
            </a:endParaRPr>
          </a:p>
          <a:p>
            <a:pPr marL="342900" indent="-342900">
              <a:buFontTx/>
              <a:buChar char="•"/>
            </a:pPr>
            <a:r>
              <a:rPr lang="es-AR" altLang="es-ES" sz="2000" b="1" dirty="0">
                <a:solidFill>
                  <a:srgbClr val="800000"/>
                </a:solidFill>
                <a:latin typeface="Calibri" panose="020F0502020204030204" pitchFamily="34" charset="0"/>
                <a:cs typeface="Calibri" panose="020F0502020204030204" pitchFamily="34" charset="0"/>
              </a:rPr>
              <a:t>PASIVOS</a:t>
            </a:r>
            <a:r>
              <a:rPr lang="es-AR" altLang="es-ES" sz="2000" b="1" dirty="0">
                <a:latin typeface="Calibri" panose="020F0502020204030204" pitchFamily="34" charset="0"/>
                <a:cs typeface="Calibri" panose="020F0502020204030204" pitchFamily="34" charset="0"/>
              </a:rPr>
              <a:t>, es una obligación presente de la empresa, que se origina en eventos pasados, cuya cancelación se espera resulte en una salida de recursos de la empresa.</a:t>
            </a:r>
          </a:p>
          <a:p>
            <a:pPr marL="342900" indent="-342900">
              <a:buFontTx/>
              <a:buChar char="•"/>
            </a:pPr>
            <a:endParaRPr lang="es-AR" altLang="es-ES" sz="2000" b="1" dirty="0">
              <a:latin typeface="Calibri" panose="020F0502020204030204" pitchFamily="34" charset="0"/>
              <a:cs typeface="Calibri" panose="020F0502020204030204" pitchFamily="34" charset="0"/>
            </a:endParaRPr>
          </a:p>
          <a:p>
            <a:pPr marL="342900" indent="-342900">
              <a:buFontTx/>
              <a:buChar char="•"/>
            </a:pPr>
            <a:r>
              <a:rPr lang="es-AR" altLang="es-ES" sz="2000" b="1" dirty="0">
                <a:solidFill>
                  <a:srgbClr val="800000"/>
                </a:solidFill>
                <a:latin typeface="Calibri" panose="020F0502020204030204" pitchFamily="34" charset="0"/>
                <a:cs typeface="Calibri" panose="020F0502020204030204" pitchFamily="34" charset="0"/>
              </a:rPr>
              <a:t>PATRIMONIO NETO</a:t>
            </a:r>
            <a:r>
              <a:rPr lang="es-AR" altLang="es-ES" sz="2000" b="1" dirty="0">
                <a:latin typeface="Calibri" panose="020F0502020204030204" pitchFamily="34" charset="0"/>
                <a:cs typeface="Calibri" panose="020F0502020204030204" pitchFamily="34" charset="0"/>
              </a:rPr>
              <a:t>, es el interés remanente de los activos de la empresa luego de deducir todos los pasivos.</a:t>
            </a:r>
            <a:endParaRPr lang="en-US" altLang="es-ES" sz="2000" b="1" dirty="0">
              <a:latin typeface="Calibri" panose="020F0502020204030204" pitchFamily="34" charset="0"/>
              <a:cs typeface="Calibri" panose="020F0502020204030204" pitchFamily="34" charset="0"/>
            </a:endParaRPr>
          </a:p>
        </p:txBody>
      </p:sp>
      <p:sp>
        <p:nvSpPr>
          <p:cNvPr id="497667" name="Text Box 3"/>
          <p:cNvSpPr txBox="1">
            <a:spLocks noChangeArrowheads="1"/>
          </p:cNvSpPr>
          <p:nvPr/>
        </p:nvSpPr>
        <p:spPr bwMode="auto">
          <a:xfrm rot="-5400000">
            <a:off x="-2384425" y="3805238"/>
            <a:ext cx="5616575" cy="488950"/>
          </a:xfrm>
          <a:prstGeom prst="rect">
            <a:avLst/>
          </a:prstGeom>
          <a:noFill/>
          <a:ln w="12700">
            <a:noFill/>
            <a:miter lim="800000"/>
            <a:headEnd/>
            <a:tailEnd/>
          </a:ln>
        </p:spPr>
        <p:txBody>
          <a:bodyPr>
            <a:spAutoFit/>
          </a:bodyPr>
          <a:lstStyle/>
          <a:p>
            <a:pPr algn="ctr" eaLnBrk="0" hangingPunct="0">
              <a:spcBef>
                <a:spcPct val="50000"/>
              </a:spcBef>
            </a:pPr>
            <a:r>
              <a:rPr lang="es-MX" altLang="es-ES" sz="2600" b="1">
                <a:solidFill>
                  <a:schemeClr val="bg1"/>
                </a:solidFill>
                <a:latin typeface="Tahoma" pitchFamily="34" charset="0"/>
              </a:rPr>
              <a:t>Elementos de los EECC</a:t>
            </a:r>
            <a:endParaRPr lang="es-AR" altLang="es-ES" sz="2600" b="1">
              <a:solidFill>
                <a:schemeClr val="bg1"/>
              </a:solidFill>
              <a:latin typeface="Tahoma" pitchFamily="34" charset="0"/>
            </a:endParaRPr>
          </a:p>
        </p:txBody>
      </p:sp>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2075" y="213717"/>
            <a:ext cx="1727646" cy="967130"/>
          </a:xfrm>
          <a:prstGeom prst="rect">
            <a:avLst/>
          </a:prstGeom>
        </p:spPr>
      </p:pic>
    </p:spTree>
    <p:extLst>
      <p:ext uri="{BB962C8B-B14F-4D97-AF65-F5344CB8AC3E}">
        <p14:creationId xmlns:p14="http://schemas.microsoft.com/office/powerpoint/2010/main" val="38403604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97667"/>
                                        </p:tgtEl>
                                        <p:attrNameLst>
                                          <p:attrName>style.visibility</p:attrName>
                                        </p:attrNameLst>
                                      </p:cBhvr>
                                      <p:to>
                                        <p:strVal val="visible"/>
                                      </p:to>
                                    </p:set>
                                    <p:anim calcmode="lin" valueType="num">
                                      <p:cBhvr additive="base">
                                        <p:cTn id="7" dur="500" fill="hold"/>
                                        <p:tgtEl>
                                          <p:spTgt spid="497667"/>
                                        </p:tgtEl>
                                        <p:attrNameLst>
                                          <p:attrName>ppt_x</p:attrName>
                                        </p:attrNameLst>
                                      </p:cBhvr>
                                      <p:tavLst>
                                        <p:tav tm="0">
                                          <p:val>
                                            <p:strVal val="0-#ppt_w/2"/>
                                          </p:val>
                                        </p:tav>
                                        <p:tav tm="100000">
                                          <p:val>
                                            <p:strVal val="#ppt_x"/>
                                          </p:val>
                                        </p:tav>
                                      </p:tavLst>
                                    </p:anim>
                                    <p:anim calcmode="lin" valueType="num">
                                      <p:cBhvr additive="base">
                                        <p:cTn id="8" dur="500" fill="hold"/>
                                        <p:tgtEl>
                                          <p:spTgt spid="497667"/>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97666">
                                            <p:txEl>
                                              <p:pRg st="0" end="0"/>
                                            </p:txEl>
                                          </p:spTgt>
                                        </p:tgtEl>
                                        <p:attrNameLst>
                                          <p:attrName>style.visibility</p:attrName>
                                        </p:attrNameLst>
                                      </p:cBhvr>
                                      <p:to>
                                        <p:strVal val="visible"/>
                                      </p:to>
                                    </p:set>
                                    <p:anim calcmode="lin" valueType="num">
                                      <p:cBhvr additive="base">
                                        <p:cTn id="12" dur="500" fill="hold"/>
                                        <p:tgtEl>
                                          <p:spTgt spid="497666">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497666">
                                            <p:txEl>
                                              <p:pRg st="0" end="0"/>
                                            </p:txEl>
                                          </p:spTgt>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497666">
                                            <p:txEl>
                                              <p:pRg st="2" end="2"/>
                                            </p:txEl>
                                          </p:spTgt>
                                        </p:tgtEl>
                                        <p:attrNameLst>
                                          <p:attrName>style.visibility</p:attrName>
                                        </p:attrNameLst>
                                      </p:cBhvr>
                                      <p:to>
                                        <p:strVal val="visible"/>
                                      </p:to>
                                    </p:set>
                                    <p:anim calcmode="lin" valueType="num">
                                      <p:cBhvr additive="base">
                                        <p:cTn id="17" dur="500" fill="hold"/>
                                        <p:tgtEl>
                                          <p:spTgt spid="497666">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97666">
                                            <p:txEl>
                                              <p:pRg st="2" end="2"/>
                                            </p:txEl>
                                          </p:spTgt>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497666">
                                            <p:txEl>
                                              <p:pRg st="4" end="4"/>
                                            </p:txEl>
                                          </p:spTgt>
                                        </p:tgtEl>
                                        <p:attrNameLst>
                                          <p:attrName>style.visibility</p:attrName>
                                        </p:attrNameLst>
                                      </p:cBhvr>
                                      <p:to>
                                        <p:strVal val="visible"/>
                                      </p:to>
                                    </p:set>
                                    <p:anim calcmode="lin" valueType="num">
                                      <p:cBhvr additive="base">
                                        <p:cTn id="22" dur="500" fill="hold"/>
                                        <p:tgtEl>
                                          <p:spTgt spid="497666">
                                            <p:txEl>
                                              <p:pRg st="4" end="4"/>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497666">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7666" grpId="0" build="p" bldLvl="4" autoUpdateAnimBg="0" advAuto="0"/>
      <p:bldP spid="497667"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body" idx="1"/>
          </p:nvPr>
        </p:nvSpPr>
        <p:spPr>
          <a:xfrm>
            <a:off x="539552" y="1484784"/>
            <a:ext cx="8064500" cy="4608513"/>
          </a:xfrm>
        </p:spPr>
        <p:txBody>
          <a:bodyPr/>
          <a:lstStyle/>
          <a:p>
            <a:pPr algn="ctr" eaLnBrk="1" hangingPunct="1">
              <a:lnSpc>
                <a:spcPct val="130000"/>
              </a:lnSpc>
              <a:buFontTx/>
              <a:buNone/>
            </a:pPr>
            <a:r>
              <a:rPr lang="es-AR" altLang="es-ES" sz="2800" b="1" dirty="0"/>
              <a:t>PN = Activo Total (-) Pasivo Total</a:t>
            </a:r>
          </a:p>
          <a:p>
            <a:pPr algn="ctr" eaLnBrk="1" hangingPunct="1">
              <a:lnSpc>
                <a:spcPct val="130000"/>
              </a:lnSpc>
              <a:buFontTx/>
              <a:buNone/>
            </a:pPr>
            <a:endParaRPr lang="es-AR" altLang="es-ES" sz="900" dirty="0"/>
          </a:p>
          <a:p>
            <a:pPr eaLnBrk="1" hangingPunct="1">
              <a:lnSpc>
                <a:spcPct val="30000"/>
              </a:lnSpc>
            </a:pPr>
            <a:endParaRPr lang="es-AR" altLang="es-ES" sz="900" dirty="0"/>
          </a:p>
          <a:p>
            <a:pPr eaLnBrk="1" hangingPunct="1"/>
            <a:r>
              <a:rPr lang="es-AR" altLang="es-ES" sz="2000" dirty="0"/>
              <a:t>Representa la participación de los accionistas sobre el total de derechos y bienes que tiene la empresa. </a:t>
            </a:r>
          </a:p>
          <a:p>
            <a:pPr eaLnBrk="1" hangingPunct="1"/>
            <a:endParaRPr lang="es-AR" altLang="es-ES" sz="700" dirty="0"/>
          </a:p>
          <a:p>
            <a:pPr eaLnBrk="1" hangingPunct="1"/>
            <a:r>
              <a:rPr lang="es-AR" altLang="es-ES" sz="2000" dirty="0"/>
              <a:t>Se expone en una sola línea.</a:t>
            </a:r>
          </a:p>
          <a:p>
            <a:pPr eaLnBrk="1" hangingPunct="1">
              <a:lnSpc>
                <a:spcPct val="50000"/>
              </a:lnSpc>
              <a:buFontTx/>
              <a:buNone/>
            </a:pPr>
            <a:endParaRPr lang="es-AR" altLang="es-ES" sz="2000" dirty="0"/>
          </a:p>
          <a:p>
            <a:pPr eaLnBrk="1" hangingPunct="1">
              <a:lnSpc>
                <a:spcPct val="80000"/>
              </a:lnSpc>
            </a:pPr>
            <a:r>
              <a:rPr lang="es-AR" altLang="es-ES" sz="2000" dirty="0"/>
              <a:t>Los saldos y movimientos de las cuentas del Patrimonio Neto se presentan detallados en el:</a:t>
            </a:r>
            <a:r>
              <a:rPr lang="es-AR" altLang="es-ES" sz="2800" dirty="0"/>
              <a:t> </a:t>
            </a:r>
          </a:p>
          <a:p>
            <a:pPr eaLnBrk="1" hangingPunct="1">
              <a:lnSpc>
                <a:spcPct val="40000"/>
              </a:lnSpc>
              <a:buFontTx/>
              <a:buNone/>
            </a:pPr>
            <a:endParaRPr lang="es-AR" altLang="es-ES" sz="2100" i="1" dirty="0"/>
          </a:p>
          <a:p>
            <a:pPr algn="ctr" eaLnBrk="1" hangingPunct="1">
              <a:lnSpc>
                <a:spcPct val="130000"/>
              </a:lnSpc>
              <a:buFontTx/>
              <a:buNone/>
            </a:pPr>
            <a:r>
              <a:rPr lang="es-AR" altLang="es-ES" sz="2100" b="1" i="1" dirty="0">
                <a:solidFill>
                  <a:srgbClr val="0000FF"/>
                </a:solidFill>
              </a:rPr>
              <a:t>ESTADO DE EVOLUCION DEL PATRIMONIO NETO</a:t>
            </a:r>
          </a:p>
        </p:txBody>
      </p:sp>
      <p:sp>
        <p:nvSpPr>
          <p:cNvPr id="507908" name="Text Box 4"/>
          <p:cNvSpPr txBox="1">
            <a:spLocks noChangeArrowheads="1"/>
          </p:cNvSpPr>
          <p:nvPr/>
        </p:nvSpPr>
        <p:spPr bwMode="auto">
          <a:xfrm rot="-5400000">
            <a:off x="-2348706" y="3653632"/>
            <a:ext cx="5545137" cy="488950"/>
          </a:xfrm>
          <a:prstGeom prst="rect">
            <a:avLst/>
          </a:prstGeom>
          <a:noFill/>
          <a:ln w="12700">
            <a:noFill/>
            <a:miter lim="800000"/>
            <a:headEnd/>
            <a:tailEnd/>
          </a:ln>
        </p:spPr>
        <p:txBody>
          <a:bodyPr>
            <a:spAutoFit/>
          </a:bodyPr>
          <a:lstStyle/>
          <a:p>
            <a:pPr algn="ctr" eaLnBrk="0" hangingPunct="0">
              <a:spcBef>
                <a:spcPct val="50000"/>
              </a:spcBef>
            </a:pPr>
            <a:r>
              <a:rPr lang="es-MX" altLang="es-ES" sz="2600" b="1">
                <a:solidFill>
                  <a:schemeClr val="bg1"/>
                </a:solidFill>
                <a:latin typeface="Tahoma" pitchFamily="34" charset="0"/>
              </a:rPr>
              <a:t>PATRIMONIO NETO</a:t>
            </a:r>
            <a:endParaRPr lang="es-AR" altLang="es-ES" sz="2600" b="1">
              <a:solidFill>
                <a:schemeClr val="bg1"/>
              </a:solidFill>
              <a:latin typeface="Tahoma" pitchFamily="34" charset="0"/>
            </a:endParaRPr>
          </a:p>
        </p:txBody>
      </p:sp>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2075" y="213717"/>
            <a:ext cx="1727646" cy="967130"/>
          </a:xfrm>
          <a:prstGeom prst="rect">
            <a:avLst/>
          </a:prstGeom>
        </p:spPr>
      </p:pic>
    </p:spTree>
    <p:extLst>
      <p:ext uri="{BB962C8B-B14F-4D97-AF65-F5344CB8AC3E}">
        <p14:creationId xmlns:p14="http://schemas.microsoft.com/office/powerpoint/2010/main" val="26347187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07908"/>
                                        </p:tgtEl>
                                        <p:attrNameLst>
                                          <p:attrName>style.visibility</p:attrName>
                                        </p:attrNameLst>
                                      </p:cBhvr>
                                      <p:to>
                                        <p:strVal val="visible"/>
                                      </p:to>
                                    </p:set>
                                    <p:anim calcmode="lin" valueType="num">
                                      <p:cBhvr additive="base">
                                        <p:cTn id="7" dur="500" fill="hold"/>
                                        <p:tgtEl>
                                          <p:spTgt spid="507908"/>
                                        </p:tgtEl>
                                        <p:attrNameLst>
                                          <p:attrName>ppt_x</p:attrName>
                                        </p:attrNameLst>
                                      </p:cBhvr>
                                      <p:tavLst>
                                        <p:tav tm="0">
                                          <p:val>
                                            <p:strVal val="0-#ppt_w/2"/>
                                          </p:val>
                                        </p:tav>
                                        <p:tav tm="100000">
                                          <p:val>
                                            <p:strVal val="#ppt_x"/>
                                          </p:val>
                                        </p:tav>
                                      </p:tavLst>
                                    </p:anim>
                                    <p:anim calcmode="lin" valueType="num">
                                      <p:cBhvr additive="base">
                                        <p:cTn id="8" dur="500" fill="hold"/>
                                        <p:tgtEl>
                                          <p:spTgt spid="50790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7908"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Text Box 2"/>
          <p:cNvSpPr txBox="1">
            <a:spLocks noChangeArrowheads="1"/>
          </p:cNvSpPr>
          <p:nvPr/>
        </p:nvSpPr>
        <p:spPr bwMode="auto">
          <a:xfrm rot="-5400000">
            <a:off x="-2047081" y="4142582"/>
            <a:ext cx="4941887" cy="488950"/>
          </a:xfrm>
          <a:prstGeom prst="rect">
            <a:avLst/>
          </a:prstGeom>
          <a:noFill/>
          <a:ln w="12700">
            <a:noFill/>
            <a:miter lim="800000"/>
            <a:headEnd/>
            <a:tailEnd/>
          </a:ln>
        </p:spPr>
        <p:txBody>
          <a:bodyPr>
            <a:spAutoFit/>
          </a:bodyPr>
          <a:lstStyle/>
          <a:p>
            <a:pPr algn="ctr" eaLnBrk="0" hangingPunct="0">
              <a:spcBef>
                <a:spcPct val="50000"/>
              </a:spcBef>
            </a:pPr>
            <a:r>
              <a:rPr lang="es-MX" altLang="es-ES" sz="2600" b="1">
                <a:solidFill>
                  <a:schemeClr val="bg1"/>
                </a:solidFill>
                <a:latin typeface="Tahoma" pitchFamily="34" charset="0"/>
              </a:rPr>
              <a:t>Composición de los EECC</a:t>
            </a:r>
            <a:endParaRPr lang="es-AR" altLang="es-ES" sz="2600" b="1">
              <a:solidFill>
                <a:schemeClr val="bg1"/>
              </a:solidFill>
              <a:latin typeface="Tahoma" pitchFamily="34" charset="0"/>
            </a:endParaRPr>
          </a:p>
        </p:txBody>
      </p:sp>
      <p:sp>
        <p:nvSpPr>
          <p:cNvPr id="508931" name="Rectangle 3"/>
          <p:cNvSpPr>
            <a:spLocks noChangeArrowheads="1"/>
          </p:cNvSpPr>
          <p:nvPr/>
        </p:nvSpPr>
        <p:spPr bwMode="auto">
          <a:xfrm>
            <a:off x="755650" y="1916113"/>
            <a:ext cx="8388350" cy="423862"/>
          </a:xfrm>
          <a:prstGeom prst="rect">
            <a:avLst/>
          </a:prstGeom>
          <a:solidFill>
            <a:srgbClr val="800000"/>
          </a:solidFill>
          <a:ln w="12700" cap="sq">
            <a:noFill/>
            <a:miter lim="800000"/>
            <a:headEnd type="none" w="sm" len="sm"/>
            <a:tailEnd type="none" w="sm" len="sm"/>
          </a:ln>
        </p:spPr>
        <p:txBody>
          <a:bodyPr wrap="none" anchor="ctr"/>
          <a:lstStyle/>
          <a:p>
            <a:pPr algn="ctr" eaLnBrk="0" hangingPunct="0"/>
            <a:r>
              <a:rPr lang="es-MX" altLang="es-ES" sz="2400" b="1">
                <a:solidFill>
                  <a:schemeClr val="bg1"/>
                </a:solidFill>
                <a:latin typeface="Tahoma" pitchFamily="34" charset="0"/>
              </a:rPr>
              <a:t>ESTADO DE RESULTADOS</a:t>
            </a:r>
            <a:endParaRPr lang="es-ES" altLang="es-ES" sz="2400" b="1">
              <a:solidFill>
                <a:schemeClr val="bg1"/>
              </a:solidFill>
              <a:latin typeface="Tahoma" pitchFamily="34" charset="0"/>
            </a:endParaRPr>
          </a:p>
        </p:txBody>
      </p:sp>
      <p:sp>
        <p:nvSpPr>
          <p:cNvPr id="508932" name="Rectangle 4"/>
          <p:cNvSpPr>
            <a:spLocks noChangeArrowheads="1"/>
          </p:cNvSpPr>
          <p:nvPr/>
        </p:nvSpPr>
        <p:spPr bwMode="auto">
          <a:xfrm>
            <a:off x="827088" y="2603500"/>
            <a:ext cx="8066087" cy="3686175"/>
          </a:xfrm>
          <a:prstGeom prst="rect">
            <a:avLst/>
          </a:prstGeom>
          <a:noFill/>
          <a:ln w="12700" cap="sq">
            <a:noFill/>
            <a:miter lim="800000"/>
            <a:headEnd type="none" w="sm" len="sm"/>
            <a:tailEnd type="none" w="sm" len="sm"/>
          </a:ln>
        </p:spPr>
        <p:txBody>
          <a:bodyPr>
            <a:spAutoFit/>
          </a:bodyPr>
          <a:lstStyle/>
          <a:p>
            <a:pPr algn="ctr" eaLnBrk="0" hangingPunct="0">
              <a:spcBef>
                <a:spcPct val="50000"/>
              </a:spcBef>
            </a:pPr>
            <a:r>
              <a:rPr lang="es-AR" altLang="es-ES" sz="2400" b="1">
                <a:solidFill>
                  <a:srgbClr val="990033"/>
                </a:solidFill>
                <a:latin typeface="Tahoma" pitchFamily="34" charset="0"/>
              </a:rPr>
              <a:t>Información sobre las causas que generaron el resultado atribuible al período</a:t>
            </a:r>
            <a:r>
              <a:rPr kumimoji="1" lang="es-AR" altLang="es-ES" sz="2000" b="1">
                <a:latin typeface="Tahoma" pitchFamily="34" charset="0"/>
              </a:rPr>
              <a:t> </a:t>
            </a:r>
          </a:p>
          <a:p>
            <a:pPr eaLnBrk="0" hangingPunct="0">
              <a:spcBef>
                <a:spcPct val="50000"/>
              </a:spcBef>
              <a:buFontTx/>
              <a:buChar char="•"/>
            </a:pPr>
            <a:r>
              <a:rPr kumimoji="1" lang="en-US" altLang="es-ES" sz="2000" b="1">
                <a:latin typeface="Tahoma" pitchFamily="34" charset="0"/>
              </a:rPr>
              <a:t> Las </a:t>
            </a:r>
            <a:r>
              <a:rPr kumimoji="1" lang="es-AR" altLang="es-ES" sz="2000" b="1">
                <a:latin typeface="Tahoma" pitchFamily="34" charset="0"/>
              </a:rPr>
              <a:t>partidas se clasifican en:</a:t>
            </a:r>
          </a:p>
          <a:p>
            <a:pPr eaLnBrk="0" hangingPunct="0">
              <a:spcBef>
                <a:spcPct val="30000"/>
              </a:spcBef>
              <a:buFont typeface="Tahoma" pitchFamily="34" charset="0"/>
              <a:buChar char="–"/>
            </a:pPr>
            <a:r>
              <a:rPr kumimoji="1" lang="es-AR" altLang="es-ES" sz="2000" b="1">
                <a:latin typeface="Tahoma" pitchFamily="34" charset="0"/>
              </a:rPr>
              <a:t> Resultados Ordinarios:</a:t>
            </a:r>
          </a:p>
          <a:p>
            <a:pPr lvl="1" eaLnBrk="0" hangingPunct="0">
              <a:spcBef>
                <a:spcPct val="20000"/>
              </a:spcBef>
              <a:buFontTx/>
              <a:buChar char="•"/>
            </a:pPr>
            <a:r>
              <a:rPr kumimoji="1" lang="es-AR" altLang="es-ES" sz="2000" b="1">
                <a:latin typeface="Tahoma" pitchFamily="34" charset="0"/>
              </a:rPr>
              <a:t> </a:t>
            </a:r>
            <a:r>
              <a:rPr kumimoji="1" lang="es-AR" altLang="es-ES" sz="2000">
                <a:latin typeface="Tahoma" pitchFamily="34" charset="0"/>
              </a:rPr>
              <a:t>Ingresos provenientes de las Actividades Principales</a:t>
            </a:r>
          </a:p>
          <a:p>
            <a:pPr lvl="1" eaLnBrk="0" hangingPunct="0">
              <a:spcBef>
                <a:spcPct val="20000"/>
              </a:spcBef>
              <a:buFontTx/>
              <a:buChar char="•"/>
            </a:pPr>
            <a:r>
              <a:rPr kumimoji="1" lang="es-AR" altLang="es-ES" sz="2000">
                <a:latin typeface="Tahoma" pitchFamily="34" charset="0"/>
              </a:rPr>
              <a:t> Costo incurrido para tales ingresos</a:t>
            </a:r>
          </a:p>
          <a:p>
            <a:pPr lvl="1" eaLnBrk="0" hangingPunct="0">
              <a:spcBef>
                <a:spcPct val="20000"/>
              </a:spcBef>
              <a:buFontTx/>
              <a:buChar char="•"/>
            </a:pPr>
            <a:r>
              <a:rPr kumimoji="1" lang="es-AR" altLang="es-ES" sz="2000">
                <a:latin typeface="Tahoma" pitchFamily="34" charset="0"/>
              </a:rPr>
              <a:t> Los gastos operativos, clasificados por función</a:t>
            </a:r>
          </a:p>
          <a:p>
            <a:pPr lvl="1" eaLnBrk="0" hangingPunct="0">
              <a:spcBef>
                <a:spcPct val="20000"/>
              </a:spcBef>
              <a:buFontTx/>
              <a:buChar char="•"/>
            </a:pPr>
            <a:r>
              <a:rPr kumimoji="1" lang="es-AR" altLang="es-ES" sz="2000">
                <a:latin typeface="Tahoma" pitchFamily="34" charset="0"/>
              </a:rPr>
              <a:t> Resultados provenientes de otras actividades</a:t>
            </a:r>
          </a:p>
          <a:p>
            <a:pPr lvl="1" eaLnBrk="0" hangingPunct="0">
              <a:lnSpc>
                <a:spcPct val="30000"/>
              </a:lnSpc>
              <a:spcBef>
                <a:spcPct val="20000"/>
              </a:spcBef>
            </a:pPr>
            <a:endParaRPr kumimoji="1" lang="es-AR" altLang="es-ES" sz="2000">
              <a:latin typeface="Tahoma" pitchFamily="34" charset="0"/>
            </a:endParaRPr>
          </a:p>
          <a:p>
            <a:pPr eaLnBrk="0" hangingPunct="0">
              <a:spcBef>
                <a:spcPct val="30000"/>
              </a:spcBef>
              <a:buFont typeface="Tahoma" pitchFamily="34" charset="0"/>
              <a:buChar char="–"/>
            </a:pPr>
            <a:r>
              <a:rPr kumimoji="1" lang="es-AR" altLang="es-ES" sz="2000" b="1">
                <a:latin typeface="Tahoma" pitchFamily="34" charset="0"/>
              </a:rPr>
              <a:t> Resultados Extraordinarios </a:t>
            </a:r>
            <a:r>
              <a:rPr kumimoji="1" lang="es-AR" altLang="es-ES">
                <a:latin typeface="Tahoma" pitchFamily="34" charset="0"/>
              </a:rPr>
              <a:t>(atípicos y/o excepcionales)</a:t>
            </a:r>
            <a:r>
              <a:rPr kumimoji="1" lang="es-AR" altLang="es-ES">
                <a:solidFill>
                  <a:srgbClr val="006699"/>
                </a:solidFill>
                <a:latin typeface="Tahoma" pitchFamily="34" charset="0"/>
              </a:rPr>
              <a:t> </a:t>
            </a:r>
          </a:p>
        </p:txBody>
      </p:sp>
      <p:pic>
        <p:nvPicPr>
          <p:cNvPr id="5" name="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2075" y="213717"/>
            <a:ext cx="1727646" cy="967130"/>
          </a:xfrm>
          <a:prstGeom prst="rect">
            <a:avLst/>
          </a:prstGeom>
        </p:spPr>
      </p:pic>
    </p:spTree>
    <p:extLst>
      <p:ext uri="{BB962C8B-B14F-4D97-AF65-F5344CB8AC3E}">
        <p14:creationId xmlns:p14="http://schemas.microsoft.com/office/powerpoint/2010/main" val="40458477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08930"/>
                                        </p:tgtEl>
                                        <p:attrNameLst>
                                          <p:attrName>style.visibility</p:attrName>
                                        </p:attrNameLst>
                                      </p:cBhvr>
                                      <p:to>
                                        <p:strVal val="visible"/>
                                      </p:to>
                                    </p:set>
                                    <p:anim calcmode="lin" valueType="num">
                                      <p:cBhvr additive="base">
                                        <p:cTn id="7" dur="500" fill="hold"/>
                                        <p:tgtEl>
                                          <p:spTgt spid="508930"/>
                                        </p:tgtEl>
                                        <p:attrNameLst>
                                          <p:attrName>ppt_x</p:attrName>
                                        </p:attrNameLst>
                                      </p:cBhvr>
                                      <p:tavLst>
                                        <p:tav tm="0">
                                          <p:val>
                                            <p:strVal val="0-#ppt_w/2"/>
                                          </p:val>
                                        </p:tav>
                                        <p:tav tm="100000">
                                          <p:val>
                                            <p:strVal val="#ppt_x"/>
                                          </p:val>
                                        </p:tav>
                                      </p:tavLst>
                                    </p:anim>
                                    <p:anim calcmode="lin" valueType="num">
                                      <p:cBhvr additive="base">
                                        <p:cTn id="8" dur="500" fill="hold"/>
                                        <p:tgtEl>
                                          <p:spTgt spid="508930"/>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9" presetClass="entr" presetSubtype="0" fill="hold" grpId="0" nodeType="afterEffect">
                                  <p:stCondLst>
                                    <p:cond delay="0"/>
                                  </p:stCondLst>
                                  <p:childTnLst>
                                    <p:set>
                                      <p:cBhvr>
                                        <p:cTn id="11" dur="1" fill="hold">
                                          <p:stCondLst>
                                            <p:cond delay="0"/>
                                          </p:stCondLst>
                                        </p:cTn>
                                        <p:tgtEl>
                                          <p:spTgt spid="508931"/>
                                        </p:tgtEl>
                                        <p:attrNameLst>
                                          <p:attrName>style.visibility</p:attrName>
                                        </p:attrNameLst>
                                      </p:cBhvr>
                                      <p:to>
                                        <p:strVal val="visible"/>
                                      </p:to>
                                    </p:set>
                                    <p:animEffect transition="in" filter="dissolve">
                                      <p:cBhvr>
                                        <p:cTn id="12" dur="500"/>
                                        <p:tgtEl>
                                          <p:spTgt spid="508931"/>
                                        </p:tgtEl>
                                      </p:cBhvr>
                                    </p:animEffect>
                                  </p:childTnLst>
                                </p:cTn>
                              </p:par>
                            </p:childTnLst>
                          </p:cTn>
                        </p:par>
                        <p:par>
                          <p:cTn id="13" fill="hold" nodeType="afterGroup">
                            <p:stCondLst>
                              <p:cond delay="1000"/>
                            </p:stCondLst>
                            <p:childTnLst>
                              <p:par>
                                <p:cTn id="14" presetID="14" presetClass="entr" presetSubtype="10" fill="hold" grpId="0" nodeType="afterEffect">
                                  <p:stCondLst>
                                    <p:cond delay="0"/>
                                  </p:stCondLst>
                                  <p:childTnLst>
                                    <p:set>
                                      <p:cBhvr>
                                        <p:cTn id="15" dur="1" fill="hold">
                                          <p:stCondLst>
                                            <p:cond delay="0"/>
                                          </p:stCondLst>
                                        </p:cTn>
                                        <p:tgtEl>
                                          <p:spTgt spid="508932"/>
                                        </p:tgtEl>
                                        <p:attrNameLst>
                                          <p:attrName>style.visibility</p:attrName>
                                        </p:attrNameLst>
                                      </p:cBhvr>
                                      <p:to>
                                        <p:strVal val="visible"/>
                                      </p:to>
                                    </p:set>
                                    <p:animEffect transition="in" filter="randombar(horizontal)">
                                      <p:cBhvr>
                                        <p:cTn id="16" dur="500"/>
                                        <p:tgtEl>
                                          <p:spTgt spid="5089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8930" grpId="0" autoUpdateAnimBg="0"/>
      <p:bldP spid="508931" grpId="0" animBg="1" autoUpdateAnimBg="0"/>
      <p:bldP spid="508932"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Text Box 2"/>
          <p:cNvSpPr txBox="1">
            <a:spLocks noChangeArrowheads="1"/>
          </p:cNvSpPr>
          <p:nvPr/>
        </p:nvSpPr>
        <p:spPr bwMode="auto">
          <a:xfrm>
            <a:off x="1134902" y="1412875"/>
            <a:ext cx="5616575" cy="1006475"/>
          </a:xfrm>
          <a:prstGeom prst="rect">
            <a:avLst/>
          </a:prstGeom>
          <a:noFill/>
          <a:ln w="12700">
            <a:noFill/>
            <a:miter lim="800000"/>
            <a:headEnd/>
            <a:tailEnd/>
          </a:ln>
        </p:spPr>
        <p:txBody>
          <a:bodyPr>
            <a:spAutoFit/>
          </a:bodyPr>
          <a:lstStyle/>
          <a:p>
            <a:pPr algn="ctr" eaLnBrk="0" hangingPunct="0">
              <a:spcBef>
                <a:spcPct val="50000"/>
              </a:spcBef>
            </a:pPr>
            <a:r>
              <a:rPr lang="es-MX" altLang="es-ES" sz="3000" b="1" dirty="0">
                <a:solidFill>
                  <a:srgbClr val="800000"/>
                </a:solidFill>
                <a:latin typeface="Tahoma" pitchFamily="34" charset="0"/>
              </a:rPr>
              <a:t>Composición de los            Estados Contables</a:t>
            </a:r>
            <a:endParaRPr lang="es-AR" altLang="es-ES" sz="3000" b="1" dirty="0">
              <a:solidFill>
                <a:srgbClr val="800000"/>
              </a:solidFill>
              <a:latin typeface="Tahoma" pitchFamily="34" charset="0"/>
            </a:endParaRPr>
          </a:p>
        </p:txBody>
      </p:sp>
      <p:sp>
        <p:nvSpPr>
          <p:cNvPr id="516099" name="Rectangle 3"/>
          <p:cNvSpPr>
            <a:spLocks noChangeArrowheads="1"/>
          </p:cNvSpPr>
          <p:nvPr/>
        </p:nvSpPr>
        <p:spPr bwMode="auto">
          <a:xfrm>
            <a:off x="395536" y="2419350"/>
            <a:ext cx="8388350" cy="504825"/>
          </a:xfrm>
          <a:prstGeom prst="rect">
            <a:avLst/>
          </a:prstGeom>
          <a:solidFill>
            <a:srgbClr val="800000"/>
          </a:solidFill>
          <a:ln w="12700" cap="sq">
            <a:noFill/>
            <a:miter lim="800000"/>
            <a:headEnd type="none" w="sm" len="sm"/>
            <a:tailEnd type="none" w="sm" len="sm"/>
          </a:ln>
        </p:spPr>
        <p:txBody>
          <a:bodyPr wrap="none" anchor="ctr"/>
          <a:lstStyle/>
          <a:p>
            <a:pPr algn="ctr" eaLnBrk="0" hangingPunct="0"/>
            <a:r>
              <a:rPr lang="es-MX" altLang="es-ES" sz="2400" b="1">
                <a:solidFill>
                  <a:schemeClr val="bg1"/>
                </a:solidFill>
                <a:latin typeface="Tahoma" pitchFamily="34" charset="0"/>
              </a:rPr>
              <a:t>ESTADO DE EVOLUCION DEL PATRIMONIO NETO</a:t>
            </a:r>
            <a:endParaRPr lang="es-ES" altLang="es-ES" sz="2400" b="1">
              <a:solidFill>
                <a:schemeClr val="bg1"/>
              </a:solidFill>
              <a:latin typeface="Tahoma" pitchFamily="34" charset="0"/>
            </a:endParaRPr>
          </a:p>
        </p:txBody>
      </p:sp>
      <p:sp>
        <p:nvSpPr>
          <p:cNvPr id="516100" name="Rectangle 4"/>
          <p:cNvSpPr>
            <a:spLocks noChangeArrowheads="1"/>
          </p:cNvSpPr>
          <p:nvPr/>
        </p:nvSpPr>
        <p:spPr bwMode="auto">
          <a:xfrm>
            <a:off x="683667" y="2996952"/>
            <a:ext cx="7812087" cy="822325"/>
          </a:xfrm>
          <a:prstGeom prst="rect">
            <a:avLst/>
          </a:prstGeom>
          <a:noFill/>
          <a:ln w="12700" cap="sq">
            <a:noFill/>
            <a:miter lim="800000"/>
            <a:headEnd type="none" w="sm" len="sm"/>
            <a:tailEnd type="none" w="sm" len="sm"/>
          </a:ln>
        </p:spPr>
        <p:txBody>
          <a:bodyPr>
            <a:spAutoFit/>
          </a:bodyPr>
          <a:lstStyle/>
          <a:p>
            <a:pPr algn="ctr" eaLnBrk="0" hangingPunct="0">
              <a:spcBef>
                <a:spcPct val="50000"/>
              </a:spcBef>
            </a:pPr>
            <a:r>
              <a:rPr kumimoji="1" lang="es-AR" altLang="es-ES" sz="2400" b="1" dirty="0">
                <a:latin typeface="Tahoma" pitchFamily="34" charset="0"/>
              </a:rPr>
              <a:t>Expone los movimientos (aportes o retiros, resultados del ejercicio, etc.) del período.</a:t>
            </a:r>
          </a:p>
        </p:txBody>
      </p:sp>
      <p:pic>
        <p:nvPicPr>
          <p:cNvPr id="5" name="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2075" y="213717"/>
            <a:ext cx="1727646" cy="967130"/>
          </a:xfrm>
          <a:prstGeom prst="rect">
            <a:avLst/>
          </a:prstGeom>
        </p:spPr>
      </p:pic>
    </p:spTree>
    <p:extLst>
      <p:ext uri="{BB962C8B-B14F-4D97-AF65-F5344CB8AC3E}">
        <p14:creationId xmlns:p14="http://schemas.microsoft.com/office/powerpoint/2010/main" val="36089767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16098"/>
                                        </p:tgtEl>
                                        <p:attrNameLst>
                                          <p:attrName>style.visibility</p:attrName>
                                        </p:attrNameLst>
                                      </p:cBhvr>
                                      <p:to>
                                        <p:strVal val="visible"/>
                                      </p:to>
                                    </p:set>
                                    <p:anim calcmode="lin" valueType="num">
                                      <p:cBhvr additive="base">
                                        <p:cTn id="7" dur="500" fill="hold"/>
                                        <p:tgtEl>
                                          <p:spTgt spid="516098"/>
                                        </p:tgtEl>
                                        <p:attrNameLst>
                                          <p:attrName>ppt_x</p:attrName>
                                        </p:attrNameLst>
                                      </p:cBhvr>
                                      <p:tavLst>
                                        <p:tav tm="0">
                                          <p:val>
                                            <p:strVal val="0-#ppt_w/2"/>
                                          </p:val>
                                        </p:tav>
                                        <p:tav tm="100000">
                                          <p:val>
                                            <p:strVal val="#ppt_x"/>
                                          </p:val>
                                        </p:tav>
                                      </p:tavLst>
                                    </p:anim>
                                    <p:anim calcmode="lin" valueType="num">
                                      <p:cBhvr additive="base">
                                        <p:cTn id="8" dur="500" fill="hold"/>
                                        <p:tgtEl>
                                          <p:spTgt spid="516098"/>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9" presetClass="entr" presetSubtype="0" fill="hold" grpId="0" nodeType="afterEffect">
                                  <p:stCondLst>
                                    <p:cond delay="0"/>
                                  </p:stCondLst>
                                  <p:childTnLst>
                                    <p:set>
                                      <p:cBhvr>
                                        <p:cTn id="11" dur="1" fill="hold">
                                          <p:stCondLst>
                                            <p:cond delay="0"/>
                                          </p:stCondLst>
                                        </p:cTn>
                                        <p:tgtEl>
                                          <p:spTgt spid="516099"/>
                                        </p:tgtEl>
                                        <p:attrNameLst>
                                          <p:attrName>style.visibility</p:attrName>
                                        </p:attrNameLst>
                                      </p:cBhvr>
                                      <p:to>
                                        <p:strVal val="visible"/>
                                      </p:to>
                                    </p:set>
                                    <p:animEffect transition="in" filter="dissolve">
                                      <p:cBhvr>
                                        <p:cTn id="12" dur="500"/>
                                        <p:tgtEl>
                                          <p:spTgt spid="516099"/>
                                        </p:tgtEl>
                                      </p:cBhvr>
                                    </p:animEffect>
                                  </p:childTnLst>
                                </p:cTn>
                              </p:par>
                            </p:childTnLst>
                          </p:cTn>
                        </p:par>
                        <p:par>
                          <p:cTn id="13" fill="hold" nodeType="afterGroup">
                            <p:stCondLst>
                              <p:cond delay="1000"/>
                            </p:stCondLst>
                            <p:childTnLst>
                              <p:par>
                                <p:cTn id="14" presetID="5" presetClass="entr" presetSubtype="10" fill="hold" grpId="0" nodeType="afterEffect">
                                  <p:stCondLst>
                                    <p:cond delay="0"/>
                                  </p:stCondLst>
                                  <p:childTnLst>
                                    <p:set>
                                      <p:cBhvr>
                                        <p:cTn id="15" dur="1" fill="hold">
                                          <p:stCondLst>
                                            <p:cond delay="0"/>
                                          </p:stCondLst>
                                        </p:cTn>
                                        <p:tgtEl>
                                          <p:spTgt spid="516100"/>
                                        </p:tgtEl>
                                        <p:attrNameLst>
                                          <p:attrName>style.visibility</p:attrName>
                                        </p:attrNameLst>
                                      </p:cBhvr>
                                      <p:to>
                                        <p:strVal val="visible"/>
                                      </p:to>
                                    </p:set>
                                    <p:animEffect transition="in" filter="checkerboard(across)">
                                      <p:cBhvr>
                                        <p:cTn id="16" dur="500"/>
                                        <p:tgtEl>
                                          <p:spTgt spid="516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098" grpId="0" autoUpdateAnimBg="0"/>
      <p:bldP spid="516099" grpId="0" animBg="1" autoUpdateAnimBg="0"/>
      <p:bldP spid="516100"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6" name="Text Box 2"/>
          <p:cNvSpPr txBox="1">
            <a:spLocks noChangeArrowheads="1"/>
          </p:cNvSpPr>
          <p:nvPr/>
        </p:nvSpPr>
        <p:spPr bwMode="auto">
          <a:xfrm>
            <a:off x="1043608" y="1425032"/>
            <a:ext cx="5616575" cy="1006475"/>
          </a:xfrm>
          <a:prstGeom prst="rect">
            <a:avLst/>
          </a:prstGeom>
          <a:noFill/>
          <a:ln w="12700">
            <a:noFill/>
            <a:miter lim="800000"/>
            <a:headEnd/>
            <a:tailEnd/>
          </a:ln>
        </p:spPr>
        <p:txBody>
          <a:bodyPr>
            <a:spAutoFit/>
          </a:bodyPr>
          <a:lstStyle/>
          <a:p>
            <a:pPr algn="ctr" eaLnBrk="0" hangingPunct="0">
              <a:spcBef>
                <a:spcPct val="50000"/>
              </a:spcBef>
            </a:pPr>
            <a:r>
              <a:rPr lang="es-MX" altLang="es-ES" sz="3000" b="1" dirty="0">
                <a:solidFill>
                  <a:srgbClr val="800000"/>
                </a:solidFill>
                <a:latin typeface="Tahoma" pitchFamily="34" charset="0"/>
              </a:rPr>
              <a:t>Composición de los            Estados Contables</a:t>
            </a:r>
            <a:endParaRPr lang="es-AR" altLang="es-ES" sz="3000" b="1" dirty="0">
              <a:solidFill>
                <a:srgbClr val="800000"/>
              </a:solidFill>
              <a:latin typeface="Tahoma" pitchFamily="34" charset="0"/>
            </a:endParaRPr>
          </a:p>
        </p:txBody>
      </p:sp>
      <p:sp>
        <p:nvSpPr>
          <p:cNvPr id="579587" name="Rectangle 3"/>
          <p:cNvSpPr>
            <a:spLocks noChangeArrowheads="1"/>
          </p:cNvSpPr>
          <p:nvPr/>
        </p:nvSpPr>
        <p:spPr bwMode="auto">
          <a:xfrm>
            <a:off x="251520" y="2431507"/>
            <a:ext cx="8388350" cy="504825"/>
          </a:xfrm>
          <a:prstGeom prst="rect">
            <a:avLst/>
          </a:prstGeom>
          <a:solidFill>
            <a:srgbClr val="800000"/>
          </a:solidFill>
          <a:ln w="12700" cap="sq">
            <a:noFill/>
            <a:miter lim="800000"/>
            <a:headEnd type="none" w="sm" len="sm"/>
            <a:tailEnd type="none" w="sm" len="sm"/>
          </a:ln>
        </p:spPr>
        <p:txBody>
          <a:bodyPr wrap="none" anchor="ctr"/>
          <a:lstStyle/>
          <a:p>
            <a:pPr algn="ctr" eaLnBrk="0" hangingPunct="0"/>
            <a:r>
              <a:rPr lang="es-MX" altLang="es-ES" sz="2400" b="1">
                <a:solidFill>
                  <a:schemeClr val="bg1"/>
                </a:solidFill>
                <a:latin typeface="Tahoma" pitchFamily="34" charset="0"/>
              </a:rPr>
              <a:t>ESTADO DE FLUJO DE EFECTIVO</a:t>
            </a:r>
            <a:endParaRPr lang="es-ES" altLang="es-ES" sz="2400" b="1">
              <a:solidFill>
                <a:schemeClr val="bg1"/>
              </a:solidFill>
              <a:latin typeface="Tahoma" pitchFamily="34" charset="0"/>
            </a:endParaRPr>
          </a:p>
        </p:txBody>
      </p:sp>
      <p:sp>
        <p:nvSpPr>
          <p:cNvPr id="579589" name="Rectangle 5"/>
          <p:cNvSpPr>
            <a:spLocks noChangeArrowheads="1"/>
          </p:cNvSpPr>
          <p:nvPr/>
        </p:nvSpPr>
        <p:spPr bwMode="auto">
          <a:xfrm>
            <a:off x="503138" y="2990937"/>
            <a:ext cx="7885113" cy="1187450"/>
          </a:xfrm>
          <a:prstGeom prst="rect">
            <a:avLst/>
          </a:prstGeom>
          <a:noFill/>
          <a:ln w="12700" cap="sq">
            <a:noFill/>
            <a:miter lim="800000"/>
            <a:headEnd type="none" w="sm" len="sm"/>
            <a:tailEnd type="none" w="sm" len="sm"/>
          </a:ln>
        </p:spPr>
        <p:txBody>
          <a:bodyPr>
            <a:spAutoFit/>
          </a:bodyPr>
          <a:lstStyle/>
          <a:p>
            <a:pPr algn="ctr" eaLnBrk="0" hangingPunct="0">
              <a:spcBef>
                <a:spcPct val="50000"/>
              </a:spcBef>
            </a:pPr>
            <a:r>
              <a:rPr kumimoji="1" lang="es-AR" altLang="es-ES" sz="2400" b="1" dirty="0">
                <a:latin typeface="Tahoma" pitchFamily="34" charset="0"/>
              </a:rPr>
              <a:t>Expone la evolución de los fondos a lo largo del ejercicio en función del tipo de actividad: operativas, de financiación y de inversión.</a:t>
            </a:r>
          </a:p>
        </p:txBody>
      </p:sp>
      <p:pic>
        <p:nvPicPr>
          <p:cNvPr id="5" name="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2075" y="213717"/>
            <a:ext cx="1727646" cy="967130"/>
          </a:xfrm>
          <a:prstGeom prst="rect">
            <a:avLst/>
          </a:prstGeom>
        </p:spPr>
      </p:pic>
    </p:spTree>
    <p:extLst>
      <p:ext uri="{BB962C8B-B14F-4D97-AF65-F5344CB8AC3E}">
        <p14:creationId xmlns:p14="http://schemas.microsoft.com/office/powerpoint/2010/main" val="20193679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79586"/>
                                        </p:tgtEl>
                                        <p:attrNameLst>
                                          <p:attrName>style.visibility</p:attrName>
                                        </p:attrNameLst>
                                      </p:cBhvr>
                                      <p:to>
                                        <p:strVal val="visible"/>
                                      </p:to>
                                    </p:set>
                                    <p:anim calcmode="lin" valueType="num">
                                      <p:cBhvr additive="base">
                                        <p:cTn id="7" dur="500" fill="hold"/>
                                        <p:tgtEl>
                                          <p:spTgt spid="579586"/>
                                        </p:tgtEl>
                                        <p:attrNameLst>
                                          <p:attrName>ppt_x</p:attrName>
                                        </p:attrNameLst>
                                      </p:cBhvr>
                                      <p:tavLst>
                                        <p:tav tm="0">
                                          <p:val>
                                            <p:strVal val="0-#ppt_w/2"/>
                                          </p:val>
                                        </p:tav>
                                        <p:tav tm="100000">
                                          <p:val>
                                            <p:strVal val="#ppt_x"/>
                                          </p:val>
                                        </p:tav>
                                      </p:tavLst>
                                    </p:anim>
                                    <p:anim calcmode="lin" valueType="num">
                                      <p:cBhvr additive="base">
                                        <p:cTn id="8" dur="500" fill="hold"/>
                                        <p:tgtEl>
                                          <p:spTgt spid="579586"/>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9" presetClass="entr" presetSubtype="0" fill="hold" grpId="0" nodeType="afterEffect">
                                  <p:stCondLst>
                                    <p:cond delay="0"/>
                                  </p:stCondLst>
                                  <p:childTnLst>
                                    <p:set>
                                      <p:cBhvr>
                                        <p:cTn id="11" dur="1" fill="hold">
                                          <p:stCondLst>
                                            <p:cond delay="0"/>
                                          </p:stCondLst>
                                        </p:cTn>
                                        <p:tgtEl>
                                          <p:spTgt spid="579587"/>
                                        </p:tgtEl>
                                        <p:attrNameLst>
                                          <p:attrName>style.visibility</p:attrName>
                                        </p:attrNameLst>
                                      </p:cBhvr>
                                      <p:to>
                                        <p:strVal val="visible"/>
                                      </p:to>
                                    </p:set>
                                    <p:animEffect transition="in" filter="dissolve">
                                      <p:cBhvr>
                                        <p:cTn id="12" dur="500"/>
                                        <p:tgtEl>
                                          <p:spTgt spid="579587"/>
                                        </p:tgtEl>
                                      </p:cBhvr>
                                    </p:animEffect>
                                  </p:childTnLst>
                                </p:cTn>
                              </p:par>
                            </p:childTnLst>
                          </p:cTn>
                        </p:par>
                        <p:par>
                          <p:cTn id="13" fill="hold" nodeType="afterGroup">
                            <p:stCondLst>
                              <p:cond delay="1000"/>
                            </p:stCondLst>
                            <p:childTnLst>
                              <p:par>
                                <p:cTn id="14" presetID="5" presetClass="entr" presetSubtype="10" fill="hold" grpId="0" nodeType="afterEffect">
                                  <p:stCondLst>
                                    <p:cond delay="0"/>
                                  </p:stCondLst>
                                  <p:childTnLst>
                                    <p:set>
                                      <p:cBhvr>
                                        <p:cTn id="15" dur="1" fill="hold">
                                          <p:stCondLst>
                                            <p:cond delay="0"/>
                                          </p:stCondLst>
                                        </p:cTn>
                                        <p:tgtEl>
                                          <p:spTgt spid="579589"/>
                                        </p:tgtEl>
                                        <p:attrNameLst>
                                          <p:attrName>style.visibility</p:attrName>
                                        </p:attrNameLst>
                                      </p:cBhvr>
                                      <p:to>
                                        <p:strVal val="visible"/>
                                      </p:to>
                                    </p:set>
                                    <p:animEffect transition="in" filter="checkerboard(across)">
                                      <p:cBhvr>
                                        <p:cTn id="16" dur="500"/>
                                        <p:tgtEl>
                                          <p:spTgt spid="5795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9586" grpId="0" autoUpdateAnimBg="0"/>
      <p:bldP spid="579587" grpId="0" animBg="1" autoUpdateAnimBg="0"/>
      <p:bldP spid="579589"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Text Box 2"/>
          <p:cNvSpPr txBox="1">
            <a:spLocks noChangeArrowheads="1"/>
          </p:cNvSpPr>
          <p:nvPr/>
        </p:nvSpPr>
        <p:spPr bwMode="auto">
          <a:xfrm>
            <a:off x="1547664" y="1671638"/>
            <a:ext cx="5514975" cy="488950"/>
          </a:xfrm>
          <a:prstGeom prst="rect">
            <a:avLst/>
          </a:prstGeom>
          <a:noFill/>
          <a:ln w="12700">
            <a:noFill/>
            <a:miter lim="800000"/>
            <a:headEnd/>
            <a:tailEnd/>
          </a:ln>
        </p:spPr>
        <p:txBody>
          <a:bodyPr>
            <a:spAutoFit/>
          </a:bodyPr>
          <a:lstStyle/>
          <a:p>
            <a:pPr algn="ctr" eaLnBrk="0" hangingPunct="0">
              <a:spcBef>
                <a:spcPct val="50000"/>
              </a:spcBef>
            </a:pPr>
            <a:r>
              <a:rPr lang="es-MX" altLang="es-ES" sz="2600" b="1" dirty="0">
                <a:solidFill>
                  <a:srgbClr val="800000"/>
                </a:solidFill>
                <a:latin typeface="Tahoma" pitchFamily="34" charset="0"/>
              </a:rPr>
              <a:t>Informe de Auditor</a:t>
            </a:r>
            <a:endParaRPr lang="es-AR" altLang="es-ES" sz="2600" b="1" dirty="0">
              <a:solidFill>
                <a:srgbClr val="800000"/>
              </a:solidFill>
              <a:latin typeface="Tahoma" pitchFamily="34" charset="0"/>
            </a:endParaRPr>
          </a:p>
        </p:txBody>
      </p:sp>
      <p:sp>
        <p:nvSpPr>
          <p:cNvPr id="527363" name="Rectangle 3"/>
          <p:cNvSpPr>
            <a:spLocks noChangeArrowheads="1"/>
          </p:cNvSpPr>
          <p:nvPr/>
        </p:nvSpPr>
        <p:spPr bwMode="auto">
          <a:xfrm>
            <a:off x="524276" y="2160588"/>
            <a:ext cx="8388350" cy="457200"/>
          </a:xfrm>
          <a:prstGeom prst="rect">
            <a:avLst/>
          </a:prstGeom>
          <a:solidFill>
            <a:srgbClr val="800000"/>
          </a:solidFill>
          <a:ln w="12700" cap="sq">
            <a:noFill/>
            <a:miter lim="800000"/>
            <a:headEnd type="none" w="sm" len="sm"/>
            <a:tailEnd type="none" w="sm" len="sm"/>
          </a:ln>
        </p:spPr>
        <p:txBody>
          <a:bodyPr wrap="none" anchor="ctr"/>
          <a:lstStyle/>
          <a:p>
            <a:pPr algn="ctr" eaLnBrk="0" hangingPunct="0"/>
            <a:r>
              <a:rPr lang="es-MX" altLang="es-ES" sz="2400" b="1">
                <a:solidFill>
                  <a:schemeClr val="bg1"/>
                </a:solidFill>
                <a:latin typeface="Tahoma" pitchFamily="34" charset="0"/>
              </a:rPr>
              <a:t>INFORME DEL AUDITOR</a:t>
            </a:r>
            <a:endParaRPr lang="es-ES" altLang="es-ES" sz="2400" b="1">
              <a:solidFill>
                <a:schemeClr val="bg1"/>
              </a:solidFill>
              <a:latin typeface="Tahoma" pitchFamily="34" charset="0"/>
            </a:endParaRPr>
          </a:p>
        </p:txBody>
      </p:sp>
      <p:sp>
        <p:nvSpPr>
          <p:cNvPr id="527364" name="Rectangle 4"/>
          <p:cNvSpPr>
            <a:spLocks noChangeArrowheads="1"/>
          </p:cNvSpPr>
          <p:nvPr/>
        </p:nvSpPr>
        <p:spPr bwMode="auto">
          <a:xfrm>
            <a:off x="775895" y="2708920"/>
            <a:ext cx="7885112" cy="1552575"/>
          </a:xfrm>
          <a:prstGeom prst="rect">
            <a:avLst/>
          </a:prstGeom>
          <a:noFill/>
          <a:ln w="12700" cap="sq">
            <a:noFill/>
            <a:miter lim="800000"/>
            <a:headEnd type="none" w="sm" len="sm"/>
            <a:tailEnd type="none" w="sm" len="sm"/>
          </a:ln>
        </p:spPr>
        <p:txBody>
          <a:bodyPr>
            <a:spAutoFit/>
          </a:bodyPr>
          <a:lstStyle/>
          <a:p>
            <a:pPr algn="ctr" eaLnBrk="0" hangingPunct="0">
              <a:spcBef>
                <a:spcPct val="50000"/>
              </a:spcBef>
            </a:pPr>
            <a:r>
              <a:rPr kumimoji="1" lang="es-AR" altLang="es-ES" sz="2400" b="1" dirty="0">
                <a:latin typeface="Tahoma" pitchFamily="34" charset="0"/>
              </a:rPr>
              <a:t>El Auditor expresa su opinión acerca de la información presentada exponiendo si refleja o no, de manera razonable, la situación económica y financiera.</a:t>
            </a:r>
          </a:p>
        </p:txBody>
      </p:sp>
      <p:pic>
        <p:nvPicPr>
          <p:cNvPr id="5" name="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2075" y="213717"/>
            <a:ext cx="1727646" cy="967130"/>
          </a:xfrm>
          <a:prstGeom prst="rect">
            <a:avLst/>
          </a:prstGeom>
        </p:spPr>
      </p:pic>
      <p:sp>
        <p:nvSpPr>
          <p:cNvPr id="3" name="2 Rectángulo"/>
          <p:cNvSpPr/>
          <p:nvPr/>
        </p:nvSpPr>
        <p:spPr>
          <a:xfrm>
            <a:off x="899592" y="4688175"/>
            <a:ext cx="6984776" cy="646331"/>
          </a:xfrm>
          <a:prstGeom prst="rect">
            <a:avLst/>
          </a:prstGeom>
        </p:spPr>
        <p:txBody>
          <a:bodyPr wrap="square">
            <a:spAutoFit/>
          </a:bodyPr>
          <a:lstStyle/>
          <a:p>
            <a:pPr eaLnBrk="0" hangingPunct="0">
              <a:spcBef>
                <a:spcPct val="50000"/>
              </a:spcBef>
            </a:pPr>
            <a:r>
              <a:rPr lang="es-AR" altLang="es-ES" dirty="0">
                <a:latin typeface="Tahoma" pitchFamily="34" charset="0"/>
              </a:rPr>
              <a:t>Opiniones posibles: Limpia / Con salvedades / Opinión adversa – parcial -  total / Sin opinión</a:t>
            </a:r>
          </a:p>
        </p:txBody>
      </p:sp>
    </p:spTree>
    <p:extLst>
      <p:ext uri="{BB962C8B-B14F-4D97-AF65-F5344CB8AC3E}">
        <p14:creationId xmlns:p14="http://schemas.microsoft.com/office/powerpoint/2010/main" val="14564073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27362"/>
                                        </p:tgtEl>
                                        <p:attrNameLst>
                                          <p:attrName>style.visibility</p:attrName>
                                        </p:attrNameLst>
                                      </p:cBhvr>
                                      <p:to>
                                        <p:strVal val="visible"/>
                                      </p:to>
                                    </p:set>
                                    <p:anim calcmode="lin" valueType="num">
                                      <p:cBhvr additive="base">
                                        <p:cTn id="7" dur="500" fill="hold"/>
                                        <p:tgtEl>
                                          <p:spTgt spid="527362"/>
                                        </p:tgtEl>
                                        <p:attrNameLst>
                                          <p:attrName>ppt_x</p:attrName>
                                        </p:attrNameLst>
                                      </p:cBhvr>
                                      <p:tavLst>
                                        <p:tav tm="0">
                                          <p:val>
                                            <p:strVal val="0-#ppt_w/2"/>
                                          </p:val>
                                        </p:tav>
                                        <p:tav tm="100000">
                                          <p:val>
                                            <p:strVal val="#ppt_x"/>
                                          </p:val>
                                        </p:tav>
                                      </p:tavLst>
                                    </p:anim>
                                    <p:anim calcmode="lin" valueType="num">
                                      <p:cBhvr additive="base">
                                        <p:cTn id="8" dur="500" fill="hold"/>
                                        <p:tgtEl>
                                          <p:spTgt spid="527362"/>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9" presetClass="entr" presetSubtype="0" fill="hold" grpId="0" nodeType="afterEffect">
                                  <p:stCondLst>
                                    <p:cond delay="0"/>
                                  </p:stCondLst>
                                  <p:childTnLst>
                                    <p:set>
                                      <p:cBhvr>
                                        <p:cTn id="11" dur="1" fill="hold">
                                          <p:stCondLst>
                                            <p:cond delay="0"/>
                                          </p:stCondLst>
                                        </p:cTn>
                                        <p:tgtEl>
                                          <p:spTgt spid="527363"/>
                                        </p:tgtEl>
                                        <p:attrNameLst>
                                          <p:attrName>style.visibility</p:attrName>
                                        </p:attrNameLst>
                                      </p:cBhvr>
                                      <p:to>
                                        <p:strVal val="visible"/>
                                      </p:to>
                                    </p:set>
                                    <p:animEffect transition="in" filter="dissolve">
                                      <p:cBhvr>
                                        <p:cTn id="12" dur="500"/>
                                        <p:tgtEl>
                                          <p:spTgt spid="527363"/>
                                        </p:tgtEl>
                                      </p:cBhvr>
                                    </p:animEffect>
                                  </p:childTnLst>
                                </p:cTn>
                              </p:par>
                            </p:childTnLst>
                          </p:cTn>
                        </p:par>
                        <p:par>
                          <p:cTn id="13" fill="hold" nodeType="afterGroup">
                            <p:stCondLst>
                              <p:cond delay="1000"/>
                            </p:stCondLst>
                            <p:childTnLst>
                              <p:par>
                                <p:cTn id="14" presetID="5" presetClass="entr" presetSubtype="10" fill="hold" grpId="0" nodeType="afterEffect">
                                  <p:stCondLst>
                                    <p:cond delay="0"/>
                                  </p:stCondLst>
                                  <p:childTnLst>
                                    <p:set>
                                      <p:cBhvr>
                                        <p:cTn id="15" dur="1" fill="hold">
                                          <p:stCondLst>
                                            <p:cond delay="0"/>
                                          </p:stCondLst>
                                        </p:cTn>
                                        <p:tgtEl>
                                          <p:spTgt spid="527364"/>
                                        </p:tgtEl>
                                        <p:attrNameLst>
                                          <p:attrName>style.visibility</p:attrName>
                                        </p:attrNameLst>
                                      </p:cBhvr>
                                      <p:to>
                                        <p:strVal val="visible"/>
                                      </p:to>
                                    </p:set>
                                    <p:animEffect transition="in" filter="checkerboard(across)">
                                      <p:cBhvr>
                                        <p:cTn id="16" dur="500"/>
                                        <p:tgtEl>
                                          <p:spTgt spid="527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7362" grpId="0" autoUpdateAnimBg="0"/>
      <p:bldP spid="527363" grpId="0" animBg="1" autoUpdateAnimBg="0"/>
      <p:bldP spid="527364"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body" idx="1"/>
          </p:nvPr>
        </p:nvSpPr>
        <p:spPr>
          <a:xfrm>
            <a:off x="1408112" y="2204864"/>
            <a:ext cx="6548438" cy="3622675"/>
          </a:xfrm>
          <a:noFill/>
        </p:spPr>
        <p:txBody>
          <a:bodyPr/>
          <a:lstStyle/>
          <a:p>
            <a:pPr eaLnBrk="1" hangingPunct="1">
              <a:lnSpc>
                <a:spcPct val="130000"/>
              </a:lnSpc>
              <a:buClr>
                <a:srgbClr val="003366"/>
              </a:buClr>
              <a:buFont typeface="Wingdings" pitchFamily="2" charset="2"/>
              <a:buChar char="Ø"/>
            </a:pPr>
            <a:r>
              <a:rPr kumimoji="1" lang="es-AR" altLang="es-ES" sz="2400" dirty="0">
                <a:latin typeface="Calibri" panose="020F0502020204030204" pitchFamily="34" charset="0"/>
                <a:cs typeface="Calibri" panose="020F0502020204030204" pitchFamily="34" charset="0"/>
              </a:rPr>
              <a:t>Cuánto ganamos y por qué</a:t>
            </a:r>
          </a:p>
          <a:p>
            <a:pPr eaLnBrk="1" hangingPunct="1">
              <a:lnSpc>
                <a:spcPct val="130000"/>
              </a:lnSpc>
              <a:buClr>
                <a:srgbClr val="003366"/>
              </a:buClr>
              <a:buFont typeface="Wingdings" pitchFamily="2" charset="2"/>
              <a:buChar char="Ø"/>
            </a:pPr>
            <a:r>
              <a:rPr kumimoji="1" lang="es-AR" altLang="es-ES" sz="2400" dirty="0">
                <a:latin typeface="Calibri" panose="020F0502020204030204" pitchFamily="34" charset="0"/>
                <a:cs typeface="Calibri" panose="020F0502020204030204" pitchFamily="34" charset="0"/>
              </a:rPr>
              <a:t>Qué inversiones hicimos</a:t>
            </a:r>
          </a:p>
          <a:p>
            <a:pPr eaLnBrk="1" hangingPunct="1">
              <a:lnSpc>
                <a:spcPct val="130000"/>
              </a:lnSpc>
              <a:buClr>
                <a:srgbClr val="003366"/>
              </a:buClr>
              <a:buFont typeface="Wingdings" pitchFamily="2" charset="2"/>
              <a:buChar char="Ø"/>
            </a:pPr>
            <a:r>
              <a:rPr kumimoji="1" lang="es-AR" altLang="es-ES" sz="2400" dirty="0">
                <a:latin typeface="Calibri" panose="020F0502020204030204" pitchFamily="34" charset="0"/>
                <a:cs typeface="Calibri" panose="020F0502020204030204" pitchFamily="34" charset="0"/>
              </a:rPr>
              <a:t>Cómo las financiamos</a:t>
            </a:r>
          </a:p>
          <a:p>
            <a:pPr eaLnBrk="1" hangingPunct="1">
              <a:lnSpc>
                <a:spcPct val="130000"/>
              </a:lnSpc>
              <a:buClr>
                <a:srgbClr val="003366"/>
              </a:buClr>
              <a:buFont typeface="Wingdings" pitchFamily="2" charset="2"/>
              <a:buChar char="Ø"/>
            </a:pPr>
            <a:r>
              <a:rPr kumimoji="1" lang="es-AR" altLang="es-ES" sz="2400" dirty="0">
                <a:latin typeface="Calibri" panose="020F0502020204030204" pitchFamily="34" charset="0"/>
                <a:cs typeface="Calibri" panose="020F0502020204030204" pitchFamily="34" charset="0"/>
              </a:rPr>
              <a:t>Cuánto y a quién le debemos</a:t>
            </a:r>
          </a:p>
          <a:p>
            <a:pPr eaLnBrk="1" hangingPunct="1">
              <a:lnSpc>
                <a:spcPct val="130000"/>
              </a:lnSpc>
              <a:buClr>
                <a:srgbClr val="003366"/>
              </a:buClr>
              <a:buFont typeface="Wingdings" pitchFamily="2" charset="2"/>
              <a:buChar char="Ø"/>
            </a:pPr>
            <a:r>
              <a:rPr kumimoji="1" lang="es-AR" altLang="es-ES" sz="2400" dirty="0">
                <a:latin typeface="Calibri" panose="020F0502020204030204" pitchFamily="34" charset="0"/>
                <a:cs typeface="Calibri" panose="020F0502020204030204" pitchFamily="34" charset="0"/>
              </a:rPr>
              <a:t>Cuánto y quién nos debe</a:t>
            </a:r>
          </a:p>
          <a:p>
            <a:pPr eaLnBrk="1" hangingPunct="1">
              <a:lnSpc>
                <a:spcPct val="130000"/>
              </a:lnSpc>
              <a:buClr>
                <a:srgbClr val="003366"/>
              </a:buClr>
              <a:buFont typeface="Wingdings" pitchFamily="2" charset="2"/>
              <a:buChar char="Ø"/>
            </a:pPr>
            <a:r>
              <a:rPr kumimoji="1" lang="es-AR" altLang="es-ES" sz="2400" dirty="0">
                <a:latin typeface="Calibri" panose="020F0502020204030204" pitchFamily="34" charset="0"/>
                <a:cs typeface="Calibri" panose="020F0502020204030204" pitchFamily="34" charset="0"/>
              </a:rPr>
              <a:t>Liquidez, solvencia y rentabilidad</a:t>
            </a:r>
          </a:p>
        </p:txBody>
      </p:sp>
      <p:sp>
        <p:nvSpPr>
          <p:cNvPr id="421891" name="Text Box 3"/>
          <p:cNvSpPr txBox="1">
            <a:spLocks noChangeArrowheads="1"/>
          </p:cNvSpPr>
          <p:nvPr/>
        </p:nvSpPr>
        <p:spPr bwMode="auto">
          <a:xfrm>
            <a:off x="827088" y="1439863"/>
            <a:ext cx="7129462" cy="549275"/>
          </a:xfrm>
          <a:prstGeom prst="rect">
            <a:avLst/>
          </a:prstGeom>
          <a:noFill/>
          <a:ln w="12700">
            <a:noFill/>
            <a:miter lim="800000"/>
            <a:headEnd/>
            <a:tailEnd/>
          </a:ln>
        </p:spPr>
        <p:txBody>
          <a:bodyPr>
            <a:spAutoFit/>
          </a:bodyPr>
          <a:lstStyle/>
          <a:p>
            <a:pPr eaLnBrk="0" hangingPunct="0">
              <a:spcBef>
                <a:spcPct val="50000"/>
              </a:spcBef>
            </a:pPr>
            <a:r>
              <a:rPr lang="es-MX" altLang="es-ES" sz="3000" dirty="0">
                <a:solidFill>
                  <a:srgbClr val="800000"/>
                </a:solidFill>
                <a:latin typeface="Tahoma" pitchFamily="34" charset="0"/>
              </a:rPr>
              <a:t>¿Qué información nos brindan?</a:t>
            </a:r>
            <a:endParaRPr lang="es-AR" altLang="es-ES" sz="3000" dirty="0">
              <a:solidFill>
                <a:srgbClr val="800000"/>
              </a:solidFill>
              <a:latin typeface="Tahoma" pitchFamily="34" charset="0"/>
            </a:endParaRPr>
          </a:p>
        </p:txBody>
      </p:sp>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2075" y="213717"/>
            <a:ext cx="1727646" cy="967130"/>
          </a:xfrm>
          <a:prstGeom prst="rect">
            <a:avLst/>
          </a:prstGeom>
        </p:spPr>
      </p:pic>
    </p:spTree>
    <p:extLst>
      <p:ext uri="{BB962C8B-B14F-4D97-AF65-F5344CB8AC3E}">
        <p14:creationId xmlns:p14="http://schemas.microsoft.com/office/powerpoint/2010/main" val="19380476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21891"/>
                                        </p:tgtEl>
                                        <p:attrNameLst>
                                          <p:attrName>style.visibility</p:attrName>
                                        </p:attrNameLst>
                                      </p:cBhvr>
                                      <p:to>
                                        <p:strVal val="visible"/>
                                      </p:to>
                                    </p:set>
                                    <p:anim calcmode="lin" valueType="num">
                                      <p:cBhvr additive="base">
                                        <p:cTn id="7" dur="500" fill="hold"/>
                                        <p:tgtEl>
                                          <p:spTgt spid="421891"/>
                                        </p:tgtEl>
                                        <p:attrNameLst>
                                          <p:attrName>ppt_x</p:attrName>
                                        </p:attrNameLst>
                                      </p:cBhvr>
                                      <p:tavLst>
                                        <p:tav tm="0">
                                          <p:val>
                                            <p:strVal val="0-#ppt_w/2"/>
                                          </p:val>
                                        </p:tav>
                                        <p:tav tm="100000">
                                          <p:val>
                                            <p:strVal val="#ppt_x"/>
                                          </p:val>
                                        </p:tav>
                                      </p:tavLst>
                                    </p:anim>
                                    <p:anim calcmode="lin" valueType="num">
                                      <p:cBhvr additive="base">
                                        <p:cTn id="8" dur="500" fill="hold"/>
                                        <p:tgtEl>
                                          <p:spTgt spid="42189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1891"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body" sz="half" idx="1"/>
          </p:nvPr>
        </p:nvSpPr>
        <p:spPr>
          <a:xfrm>
            <a:off x="827584" y="1180847"/>
            <a:ext cx="3527425" cy="4681537"/>
          </a:xfrm>
        </p:spPr>
        <p:txBody>
          <a:bodyPr/>
          <a:lstStyle/>
          <a:p>
            <a:pPr eaLnBrk="1" hangingPunct="1">
              <a:lnSpc>
                <a:spcPct val="90000"/>
              </a:lnSpc>
              <a:buFontTx/>
              <a:buNone/>
            </a:pPr>
            <a:r>
              <a:rPr lang="es-AR" altLang="es-ES" sz="2400" u="sng" dirty="0">
                <a:latin typeface="Calibri" panose="020F0502020204030204" pitchFamily="34" charset="0"/>
                <a:cs typeface="Calibri" panose="020F0502020204030204" pitchFamily="34" charset="0"/>
              </a:rPr>
              <a:t>Económico</a:t>
            </a:r>
            <a:endParaRPr lang="es-AR" altLang="es-ES" sz="2400" dirty="0">
              <a:latin typeface="Calibri" panose="020F0502020204030204" pitchFamily="34" charset="0"/>
              <a:cs typeface="Calibri" panose="020F0502020204030204" pitchFamily="34" charset="0"/>
            </a:endParaRPr>
          </a:p>
          <a:p>
            <a:pPr eaLnBrk="1" hangingPunct="1">
              <a:lnSpc>
                <a:spcPct val="50000"/>
              </a:lnSpc>
              <a:buFontTx/>
              <a:buNone/>
            </a:pPr>
            <a:endParaRPr lang="es-AR" altLang="es-ES" sz="1800" dirty="0">
              <a:latin typeface="Calibri" panose="020F0502020204030204" pitchFamily="34" charset="0"/>
              <a:cs typeface="Calibri" panose="020F0502020204030204" pitchFamily="34" charset="0"/>
            </a:endParaRPr>
          </a:p>
          <a:p>
            <a:pPr eaLnBrk="1" hangingPunct="1">
              <a:lnSpc>
                <a:spcPct val="90000"/>
              </a:lnSpc>
            </a:pPr>
            <a:r>
              <a:rPr lang="es-AR" altLang="es-ES" sz="1800" dirty="0">
                <a:latin typeface="Calibri" panose="020F0502020204030204" pitchFamily="34" charset="0"/>
                <a:cs typeface="Calibri" panose="020F0502020204030204" pitchFamily="34" charset="0"/>
              </a:rPr>
              <a:t>Ventas</a:t>
            </a:r>
          </a:p>
          <a:p>
            <a:pPr eaLnBrk="1" hangingPunct="1">
              <a:lnSpc>
                <a:spcPct val="90000"/>
              </a:lnSpc>
            </a:pPr>
            <a:r>
              <a:rPr lang="es-AR" altLang="es-ES" sz="1800" dirty="0">
                <a:latin typeface="Calibri" panose="020F0502020204030204" pitchFamily="34" charset="0"/>
                <a:cs typeface="Calibri" panose="020F0502020204030204" pitchFamily="34" charset="0"/>
              </a:rPr>
              <a:t>Costos</a:t>
            </a:r>
          </a:p>
          <a:p>
            <a:pPr eaLnBrk="1" hangingPunct="1">
              <a:lnSpc>
                <a:spcPct val="90000"/>
              </a:lnSpc>
            </a:pPr>
            <a:r>
              <a:rPr lang="es-AR" altLang="es-ES" sz="1800" dirty="0">
                <a:latin typeface="Calibri" panose="020F0502020204030204" pitchFamily="34" charset="0"/>
                <a:cs typeface="Calibri" panose="020F0502020204030204" pitchFamily="34" charset="0"/>
              </a:rPr>
              <a:t>Amortizaciones</a:t>
            </a:r>
          </a:p>
          <a:p>
            <a:pPr eaLnBrk="1" hangingPunct="1">
              <a:lnSpc>
                <a:spcPct val="90000"/>
              </a:lnSpc>
            </a:pPr>
            <a:r>
              <a:rPr lang="es-AR" altLang="es-ES" sz="1800" dirty="0">
                <a:latin typeface="Calibri" panose="020F0502020204030204" pitchFamily="34" charset="0"/>
                <a:cs typeface="Calibri" panose="020F0502020204030204" pitchFamily="34" charset="0"/>
              </a:rPr>
              <a:t>Gastos</a:t>
            </a:r>
          </a:p>
          <a:p>
            <a:pPr eaLnBrk="1" hangingPunct="1">
              <a:lnSpc>
                <a:spcPct val="90000"/>
              </a:lnSpc>
            </a:pPr>
            <a:endParaRPr lang="es-AR" altLang="es-ES" sz="1800" dirty="0">
              <a:latin typeface="Calibri" panose="020F0502020204030204" pitchFamily="34" charset="0"/>
              <a:cs typeface="Calibri" panose="020F0502020204030204" pitchFamily="34" charset="0"/>
            </a:endParaRPr>
          </a:p>
          <a:p>
            <a:pPr eaLnBrk="1" hangingPunct="1">
              <a:lnSpc>
                <a:spcPct val="90000"/>
              </a:lnSpc>
            </a:pPr>
            <a:r>
              <a:rPr lang="es-AR" altLang="es-ES" sz="1800" dirty="0">
                <a:latin typeface="Calibri" panose="020F0502020204030204" pitchFamily="34" charset="0"/>
                <a:cs typeface="Calibri" panose="020F0502020204030204" pitchFamily="34" charset="0"/>
              </a:rPr>
              <a:t>Resultado</a:t>
            </a:r>
            <a:r>
              <a:rPr lang="en-US" altLang="es-ES" sz="1800" dirty="0">
                <a:latin typeface="Calibri" panose="020F0502020204030204" pitchFamily="34" charset="0"/>
                <a:cs typeface="Calibri" panose="020F0502020204030204" pitchFamily="34" charset="0"/>
              </a:rPr>
              <a:t> = </a:t>
            </a:r>
            <a:r>
              <a:rPr lang="en-US" altLang="es-ES" sz="1800" dirty="0" err="1">
                <a:latin typeface="Calibri" panose="020F0502020204030204" pitchFamily="34" charset="0"/>
                <a:cs typeface="Calibri" panose="020F0502020204030204" pitchFamily="34" charset="0"/>
              </a:rPr>
              <a:t>Ganancia</a:t>
            </a:r>
            <a:endParaRPr lang="en-US" altLang="es-ES" sz="1800" dirty="0">
              <a:latin typeface="Calibri" panose="020F0502020204030204" pitchFamily="34" charset="0"/>
              <a:cs typeface="Calibri" panose="020F0502020204030204" pitchFamily="34" charset="0"/>
            </a:endParaRPr>
          </a:p>
          <a:p>
            <a:pPr eaLnBrk="1" hangingPunct="1">
              <a:lnSpc>
                <a:spcPct val="90000"/>
              </a:lnSpc>
            </a:pPr>
            <a:endParaRPr lang="es-AR" altLang="es-ES" sz="700" dirty="0">
              <a:latin typeface="Calibri" panose="020F0502020204030204" pitchFamily="34" charset="0"/>
              <a:cs typeface="Calibri" panose="020F0502020204030204" pitchFamily="34" charset="0"/>
            </a:endParaRPr>
          </a:p>
          <a:p>
            <a:pPr eaLnBrk="1" hangingPunct="1">
              <a:lnSpc>
                <a:spcPct val="90000"/>
              </a:lnSpc>
            </a:pPr>
            <a:endParaRPr lang="es-AR" altLang="es-ES" sz="1800" i="1" u="sng" dirty="0">
              <a:latin typeface="Calibri" panose="020F0502020204030204" pitchFamily="34" charset="0"/>
              <a:cs typeface="Calibri" panose="020F0502020204030204" pitchFamily="34" charset="0"/>
            </a:endParaRPr>
          </a:p>
          <a:p>
            <a:pPr algn="ctr" eaLnBrk="1" hangingPunct="1">
              <a:lnSpc>
                <a:spcPct val="90000"/>
              </a:lnSpc>
              <a:buFontTx/>
              <a:buNone/>
            </a:pPr>
            <a:r>
              <a:rPr lang="es-AR" altLang="es-ES" sz="2400" dirty="0">
                <a:solidFill>
                  <a:srgbClr val="0000FF"/>
                </a:solidFill>
                <a:latin typeface="Calibri" panose="020F0502020204030204" pitchFamily="34" charset="0"/>
                <a:cs typeface="Calibri" panose="020F0502020204030204" pitchFamily="34" charset="0"/>
              </a:rPr>
              <a:t>Criterio de lo devengado</a:t>
            </a:r>
            <a:endParaRPr lang="es-ES" altLang="es-ES" sz="2400" dirty="0">
              <a:solidFill>
                <a:srgbClr val="0000FF"/>
              </a:solidFill>
              <a:latin typeface="Calibri" panose="020F0502020204030204" pitchFamily="34" charset="0"/>
              <a:cs typeface="Calibri" panose="020F0502020204030204" pitchFamily="34" charset="0"/>
            </a:endParaRPr>
          </a:p>
        </p:txBody>
      </p:sp>
      <p:sp>
        <p:nvSpPr>
          <p:cNvPr id="33795" name="Rectangle 3"/>
          <p:cNvSpPr>
            <a:spLocks noGrp="1" noChangeArrowheads="1"/>
          </p:cNvSpPr>
          <p:nvPr>
            <p:ph type="body" sz="half" idx="2"/>
          </p:nvPr>
        </p:nvSpPr>
        <p:spPr>
          <a:xfrm>
            <a:off x="4572000" y="1134091"/>
            <a:ext cx="4211638" cy="4725987"/>
          </a:xfrm>
        </p:spPr>
        <p:txBody>
          <a:bodyPr/>
          <a:lstStyle/>
          <a:p>
            <a:pPr eaLnBrk="1" hangingPunct="1">
              <a:lnSpc>
                <a:spcPct val="90000"/>
              </a:lnSpc>
              <a:buFontTx/>
              <a:buNone/>
            </a:pPr>
            <a:r>
              <a:rPr lang="en-US" altLang="es-ES" sz="2400" u="sng" dirty="0" err="1">
                <a:latin typeface="Calibri" panose="020F0502020204030204" pitchFamily="34" charset="0"/>
                <a:cs typeface="Calibri" panose="020F0502020204030204" pitchFamily="34" charset="0"/>
              </a:rPr>
              <a:t>Financiero</a:t>
            </a:r>
            <a:endParaRPr lang="en-US" altLang="es-ES" sz="2400" u="sng" dirty="0">
              <a:latin typeface="Calibri" panose="020F0502020204030204" pitchFamily="34" charset="0"/>
              <a:cs typeface="Calibri" panose="020F0502020204030204" pitchFamily="34" charset="0"/>
            </a:endParaRPr>
          </a:p>
          <a:p>
            <a:pPr eaLnBrk="1" hangingPunct="1">
              <a:lnSpc>
                <a:spcPct val="40000"/>
              </a:lnSpc>
              <a:buFontTx/>
              <a:buNone/>
            </a:pPr>
            <a:endParaRPr lang="en-US" altLang="es-ES" sz="2400" u="sng" dirty="0">
              <a:latin typeface="Calibri" panose="020F0502020204030204" pitchFamily="34" charset="0"/>
              <a:cs typeface="Calibri" panose="020F0502020204030204" pitchFamily="34" charset="0"/>
            </a:endParaRPr>
          </a:p>
          <a:p>
            <a:pPr eaLnBrk="1" hangingPunct="1">
              <a:lnSpc>
                <a:spcPct val="90000"/>
              </a:lnSpc>
            </a:pPr>
            <a:r>
              <a:rPr lang="en-US" altLang="es-ES" sz="2000" dirty="0">
                <a:latin typeface="Calibri" panose="020F0502020204030204" pitchFamily="34" charset="0"/>
                <a:cs typeface="Calibri" panose="020F0502020204030204" pitchFamily="34" charset="0"/>
              </a:rPr>
              <a:t>INGRESOS:</a:t>
            </a:r>
          </a:p>
          <a:p>
            <a:pPr lvl="1" eaLnBrk="1" hangingPunct="1">
              <a:lnSpc>
                <a:spcPct val="90000"/>
              </a:lnSpc>
            </a:pPr>
            <a:r>
              <a:rPr lang="en-US" altLang="es-ES" sz="1600" dirty="0" err="1">
                <a:latin typeface="Calibri" panose="020F0502020204030204" pitchFamily="34" charset="0"/>
                <a:cs typeface="Calibri" panose="020F0502020204030204" pitchFamily="34" charset="0"/>
              </a:rPr>
              <a:t>Cobranzas</a:t>
            </a:r>
            <a:endParaRPr lang="en-US" altLang="es-ES" sz="1600" dirty="0">
              <a:latin typeface="Calibri" panose="020F0502020204030204" pitchFamily="34" charset="0"/>
              <a:cs typeface="Calibri" panose="020F0502020204030204" pitchFamily="34" charset="0"/>
            </a:endParaRPr>
          </a:p>
          <a:p>
            <a:pPr lvl="1" eaLnBrk="1" hangingPunct="1">
              <a:lnSpc>
                <a:spcPct val="90000"/>
              </a:lnSpc>
            </a:pPr>
            <a:r>
              <a:rPr lang="en-US" altLang="es-ES" sz="1600" dirty="0" err="1">
                <a:latin typeface="Calibri" panose="020F0502020204030204" pitchFamily="34" charset="0"/>
                <a:cs typeface="Calibri" panose="020F0502020204030204" pitchFamily="34" charset="0"/>
              </a:rPr>
              <a:t>Aportes</a:t>
            </a:r>
            <a:r>
              <a:rPr lang="en-US" altLang="es-ES" sz="1600" dirty="0">
                <a:latin typeface="Calibri" panose="020F0502020204030204" pitchFamily="34" charset="0"/>
                <a:cs typeface="Calibri" panose="020F0502020204030204" pitchFamily="34" charset="0"/>
              </a:rPr>
              <a:t> de capital</a:t>
            </a:r>
          </a:p>
          <a:p>
            <a:pPr lvl="1" eaLnBrk="1" hangingPunct="1">
              <a:lnSpc>
                <a:spcPct val="90000"/>
              </a:lnSpc>
            </a:pPr>
            <a:r>
              <a:rPr lang="en-US" altLang="es-ES" sz="1600" dirty="0" err="1">
                <a:latin typeface="Calibri" panose="020F0502020204030204" pitchFamily="34" charset="0"/>
                <a:cs typeface="Calibri" panose="020F0502020204030204" pitchFamily="34" charset="0"/>
              </a:rPr>
              <a:t>Ingresos</a:t>
            </a:r>
            <a:r>
              <a:rPr lang="en-US" altLang="es-ES" sz="1600" dirty="0">
                <a:latin typeface="Calibri" panose="020F0502020204030204" pitchFamily="34" charset="0"/>
                <a:cs typeface="Calibri" panose="020F0502020204030204" pitchFamily="34" charset="0"/>
              </a:rPr>
              <a:t> de </a:t>
            </a:r>
            <a:r>
              <a:rPr lang="en-US" altLang="es-ES" sz="1600" dirty="0" err="1">
                <a:latin typeface="Calibri" panose="020F0502020204030204" pitchFamily="34" charset="0"/>
                <a:cs typeface="Calibri" panose="020F0502020204030204" pitchFamily="34" charset="0"/>
              </a:rPr>
              <a:t>pr</a:t>
            </a:r>
            <a:r>
              <a:rPr lang="es-AR" altLang="es-ES" sz="1600" dirty="0" err="1">
                <a:latin typeface="Calibri" panose="020F0502020204030204" pitchFamily="34" charset="0"/>
                <a:cs typeface="Calibri" panose="020F0502020204030204" pitchFamily="34" charset="0"/>
              </a:rPr>
              <a:t>éstamos</a:t>
            </a:r>
            <a:endParaRPr lang="en-US" altLang="es-ES" sz="1600" dirty="0">
              <a:latin typeface="Calibri" panose="020F0502020204030204" pitchFamily="34" charset="0"/>
              <a:cs typeface="Calibri" panose="020F0502020204030204" pitchFamily="34" charset="0"/>
            </a:endParaRPr>
          </a:p>
          <a:p>
            <a:pPr eaLnBrk="1" hangingPunct="1">
              <a:lnSpc>
                <a:spcPct val="90000"/>
              </a:lnSpc>
            </a:pPr>
            <a:endParaRPr lang="en-US" altLang="es-ES" sz="1200" dirty="0">
              <a:latin typeface="Calibri" panose="020F0502020204030204" pitchFamily="34" charset="0"/>
              <a:cs typeface="Calibri" panose="020F0502020204030204" pitchFamily="34" charset="0"/>
            </a:endParaRPr>
          </a:p>
          <a:p>
            <a:pPr eaLnBrk="1" hangingPunct="1">
              <a:lnSpc>
                <a:spcPct val="90000"/>
              </a:lnSpc>
            </a:pPr>
            <a:r>
              <a:rPr lang="en-US" altLang="es-ES" sz="2000" dirty="0">
                <a:latin typeface="Calibri" panose="020F0502020204030204" pitchFamily="34" charset="0"/>
                <a:cs typeface="Calibri" panose="020F0502020204030204" pitchFamily="34" charset="0"/>
              </a:rPr>
              <a:t>EGRESOS:</a:t>
            </a:r>
          </a:p>
          <a:p>
            <a:pPr lvl="1" eaLnBrk="1" hangingPunct="1">
              <a:lnSpc>
                <a:spcPct val="90000"/>
              </a:lnSpc>
            </a:pPr>
            <a:r>
              <a:rPr lang="en-US" altLang="es-ES" sz="1600" dirty="0" err="1">
                <a:latin typeface="Calibri" panose="020F0502020204030204" pitchFamily="34" charset="0"/>
                <a:cs typeface="Calibri" panose="020F0502020204030204" pitchFamily="34" charset="0"/>
              </a:rPr>
              <a:t>Pagos</a:t>
            </a:r>
            <a:r>
              <a:rPr lang="en-US" altLang="es-ES" sz="1600" dirty="0">
                <a:latin typeface="Calibri" panose="020F0502020204030204" pitchFamily="34" charset="0"/>
                <a:cs typeface="Calibri" panose="020F0502020204030204" pitchFamily="34" charset="0"/>
              </a:rPr>
              <a:t> </a:t>
            </a:r>
            <a:r>
              <a:rPr lang="en-US" altLang="es-ES" sz="1600" dirty="0" err="1">
                <a:latin typeface="Calibri" panose="020F0502020204030204" pitchFamily="34" charset="0"/>
                <a:cs typeface="Calibri" panose="020F0502020204030204" pitchFamily="34" charset="0"/>
              </a:rPr>
              <a:t>corrientes</a:t>
            </a:r>
            <a:r>
              <a:rPr lang="en-US" altLang="es-ES" sz="1600" dirty="0">
                <a:latin typeface="Calibri" panose="020F0502020204030204" pitchFamily="34" charset="0"/>
                <a:cs typeface="Calibri" panose="020F0502020204030204" pitchFamily="34" charset="0"/>
              </a:rPr>
              <a:t> (</a:t>
            </a:r>
            <a:r>
              <a:rPr lang="en-US" altLang="es-ES" sz="1600" dirty="0" err="1">
                <a:latin typeface="Calibri" panose="020F0502020204030204" pitchFamily="34" charset="0"/>
                <a:cs typeface="Calibri" panose="020F0502020204030204" pitchFamily="34" charset="0"/>
              </a:rPr>
              <a:t>proveedores</a:t>
            </a:r>
            <a:r>
              <a:rPr lang="en-US" altLang="es-ES" sz="1600" dirty="0">
                <a:latin typeface="Calibri" panose="020F0502020204030204" pitchFamily="34" charset="0"/>
                <a:cs typeface="Calibri" panose="020F0502020204030204" pitchFamily="34" charset="0"/>
              </a:rPr>
              <a:t>, </a:t>
            </a:r>
            <a:r>
              <a:rPr lang="en-US" altLang="es-ES" sz="1600" dirty="0" err="1">
                <a:latin typeface="Calibri" panose="020F0502020204030204" pitchFamily="34" charset="0"/>
                <a:cs typeface="Calibri" panose="020F0502020204030204" pitchFamily="34" charset="0"/>
              </a:rPr>
              <a:t>etc</a:t>
            </a:r>
            <a:r>
              <a:rPr lang="en-US" altLang="es-ES" sz="1600" dirty="0">
                <a:latin typeface="Calibri" panose="020F0502020204030204" pitchFamily="34" charset="0"/>
                <a:cs typeface="Calibri" panose="020F0502020204030204" pitchFamily="34" charset="0"/>
              </a:rPr>
              <a:t>)</a:t>
            </a:r>
          </a:p>
          <a:p>
            <a:pPr lvl="1" eaLnBrk="1" hangingPunct="1">
              <a:lnSpc>
                <a:spcPct val="90000"/>
              </a:lnSpc>
            </a:pPr>
            <a:r>
              <a:rPr lang="en-US" altLang="es-ES" sz="1600" dirty="0" err="1">
                <a:latin typeface="Calibri" panose="020F0502020204030204" pitchFamily="34" charset="0"/>
                <a:cs typeface="Calibri" panose="020F0502020204030204" pitchFamily="34" charset="0"/>
              </a:rPr>
              <a:t>Inversiones</a:t>
            </a:r>
            <a:r>
              <a:rPr lang="en-US" altLang="es-ES" sz="1600" dirty="0">
                <a:latin typeface="Calibri" panose="020F0502020204030204" pitchFamily="34" charset="0"/>
                <a:cs typeface="Calibri" panose="020F0502020204030204" pitchFamily="34" charset="0"/>
              </a:rPr>
              <a:t> en </a:t>
            </a:r>
            <a:r>
              <a:rPr lang="en-US" altLang="es-ES" sz="1600" dirty="0" err="1">
                <a:latin typeface="Calibri" panose="020F0502020204030204" pitchFamily="34" charset="0"/>
                <a:cs typeface="Calibri" panose="020F0502020204030204" pitchFamily="34" charset="0"/>
              </a:rPr>
              <a:t>activos</a:t>
            </a:r>
            <a:r>
              <a:rPr lang="en-US" altLang="es-ES" sz="1600" dirty="0">
                <a:latin typeface="Calibri" panose="020F0502020204030204" pitchFamily="34" charset="0"/>
                <a:cs typeface="Calibri" panose="020F0502020204030204" pitchFamily="34" charset="0"/>
              </a:rPr>
              <a:t> </a:t>
            </a:r>
            <a:r>
              <a:rPr lang="en-US" altLang="es-ES" sz="1600" dirty="0" err="1">
                <a:latin typeface="Calibri" panose="020F0502020204030204" pitchFamily="34" charset="0"/>
                <a:cs typeface="Calibri" panose="020F0502020204030204" pitchFamily="34" charset="0"/>
              </a:rPr>
              <a:t>fijos</a:t>
            </a:r>
            <a:endParaRPr lang="en-US" altLang="es-ES" sz="1600" dirty="0">
              <a:latin typeface="Calibri" panose="020F0502020204030204" pitchFamily="34" charset="0"/>
              <a:cs typeface="Calibri" panose="020F0502020204030204" pitchFamily="34" charset="0"/>
            </a:endParaRPr>
          </a:p>
          <a:p>
            <a:pPr lvl="1" eaLnBrk="1" hangingPunct="1">
              <a:lnSpc>
                <a:spcPct val="90000"/>
              </a:lnSpc>
            </a:pPr>
            <a:r>
              <a:rPr lang="en-US" altLang="es-ES" sz="1600" dirty="0" err="1">
                <a:latin typeface="Calibri" panose="020F0502020204030204" pitchFamily="34" charset="0"/>
                <a:cs typeface="Calibri" panose="020F0502020204030204" pitchFamily="34" charset="0"/>
              </a:rPr>
              <a:t>Cancelación</a:t>
            </a:r>
            <a:r>
              <a:rPr lang="en-US" altLang="es-ES" sz="1600" dirty="0">
                <a:latin typeface="Calibri" panose="020F0502020204030204" pitchFamily="34" charset="0"/>
                <a:cs typeface="Calibri" panose="020F0502020204030204" pitchFamily="34" charset="0"/>
              </a:rPr>
              <a:t> de </a:t>
            </a:r>
            <a:r>
              <a:rPr lang="en-US" altLang="es-ES" sz="1600" dirty="0" err="1">
                <a:latin typeface="Calibri" panose="020F0502020204030204" pitchFamily="34" charset="0"/>
                <a:cs typeface="Calibri" panose="020F0502020204030204" pitchFamily="34" charset="0"/>
              </a:rPr>
              <a:t>deudas</a:t>
            </a:r>
            <a:endParaRPr lang="en-US" altLang="es-ES" sz="1600" dirty="0">
              <a:latin typeface="Calibri" panose="020F0502020204030204" pitchFamily="34" charset="0"/>
              <a:cs typeface="Calibri" panose="020F0502020204030204" pitchFamily="34" charset="0"/>
            </a:endParaRPr>
          </a:p>
          <a:p>
            <a:pPr lvl="1" eaLnBrk="1" hangingPunct="1">
              <a:lnSpc>
                <a:spcPct val="90000"/>
              </a:lnSpc>
            </a:pPr>
            <a:r>
              <a:rPr lang="en-US" altLang="es-ES" sz="1600" dirty="0" err="1">
                <a:latin typeface="Calibri" panose="020F0502020204030204" pitchFamily="34" charset="0"/>
                <a:cs typeface="Calibri" panose="020F0502020204030204" pitchFamily="34" charset="0"/>
              </a:rPr>
              <a:t>Distribución</a:t>
            </a:r>
            <a:r>
              <a:rPr lang="en-US" altLang="es-ES" sz="1600" dirty="0">
                <a:latin typeface="Calibri" panose="020F0502020204030204" pitchFamily="34" charset="0"/>
                <a:cs typeface="Calibri" panose="020F0502020204030204" pitchFamily="34" charset="0"/>
              </a:rPr>
              <a:t> de </a:t>
            </a:r>
            <a:r>
              <a:rPr lang="en-US" altLang="es-ES" sz="1600" dirty="0" err="1">
                <a:latin typeface="Calibri" panose="020F0502020204030204" pitchFamily="34" charset="0"/>
                <a:cs typeface="Calibri" panose="020F0502020204030204" pitchFamily="34" charset="0"/>
              </a:rPr>
              <a:t>utilidades</a:t>
            </a:r>
            <a:endParaRPr lang="en-US" altLang="es-ES" sz="1600" dirty="0">
              <a:latin typeface="Calibri" panose="020F0502020204030204" pitchFamily="34" charset="0"/>
              <a:cs typeface="Calibri" panose="020F0502020204030204" pitchFamily="34" charset="0"/>
            </a:endParaRPr>
          </a:p>
          <a:p>
            <a:pPr lvl="1" eaLnBrk="1" hangingPunct="1">
              <a:lnSpc>
                <a:spcPct val="90000"/>
              </a:lnSpc>
              <a:buFontTx/>
              <a:buNone/>
            </a:pPr>
            <a:endParaRPr lang="en-US" altLang="es-ES" sz="1000" dirty="0">
              <a:latin typeface="Calibri" panose="020F0502020204030204" pitchFamily="34" charset="0"/>
              <a:cs typeface="Calibri" panose="020F0502020204030204" pitchFamily="34" charset="0"/>
            </a:endParaRPr>
          </a:p>
          <a:p>
            <a:pPr eaLnBrk="1" hangingPunct="1">
              <a:lnSpc>
                <a:spcPct val="90000"/>
              </a:lnSpc>
            </a:pPr>
            <a:r>
              <a:rPr lang="en-US" altLang="es-ES" sz="2000" dirty="0" err="1">
                <a:latin typeface="Calibri" panose="020F0502020204030204" pitchFamily="34" charset="0"/>
                <a:cs typeface="Calibri" panose="020F0502020204030204" pitchFamily="34" charset="0"/>
              </a:rPr>
              <a:t>Excedentes</a:t>
            </a:r>
            <a:r>
              <a:rPr lang="en-US" altLang="es-ES" sz="2000" dirty="0">
                <a:latin typeface="Calibri" panose="020F0502020204030204" pitchFamily="34" charset="0"/>
                <a:cs typeface="Calibri" panose="020F0502020204030204" pitchFamily="34" charset="0"/>
              </a:rPr>
              <a:t> o </a:t>
            </a:r>
            <a:r>
              <a:rPr lang="en-US" altLang="es-ES" sz="2000" dirty="0" err="1">
                <a:latin typeface="Calibri" panose="020F0502020204030204" pitchFamily="34" charset="0"/>
                <a:cs typeface="Calibri" panose="020F0502020204030204" pitchFamily="34" charset="0"/>
              </a:rPr>
              <a:t>faltantes</a:t>
            </a:r>
            <a:r>
              <a:rPr lang="en-US" altLang="es-ES" sz="2000" dirty="0">
                <a:latin typeface="Calibri" panose="020F0502020204030204" pitchFamily="34" charset="0"/>
                <a:cs typeface="Calibri" panose="020F0502020204030204" pitchFamily="34" charset="0"/>
              </a:rPr>
              <a:t> de </a:t>
            </a:r>
            <a:r>
              <a:rPr lang="en-US" altLang="es-ES" sz="2000" dirty="0" err="1">
                <a:latin typeface="Calibri" panose="020F0502020204030204" pitchFamily="34" charset="0"/>
                <a:cs typeface="Calibri" panose="020F0502020204030204" pitchFamily="34" charset="0"/>
              </a:rPr>
              <a:t>caja</a:t>
            </a:r>
            <a:endParaRPr lang="en-US" altLang="es-ES" sz="2000" dirty="0">
              <a:latin typeface="Calibri" panose="020F0502020204030204" pitchFamily="34" charset="0"/>
              <a:cs typeface="Calibri" panose="020F0502020204030204" pitchFamily="34" charset="0"/>
            </a:endParaRPr>
          </a:p>
          <a:p>
            <a:pPr algn="ctr" eaLnBrk="1" hangingPunct="1">
              <a:lnSpc>
                <a:spcPct val="90000"/>
              </a:lnSpc>
              <a:buFontTx/>
              <a:buNone/>
            </a:pPr>
            <a:r>
              <a:rPr lang="en-US" altLang="es-ES" sz="2400" dirty="0" err="1">
                <a:solidFill>
                  <a:srgbClr val="FF0000"/>
                </a:solidFill>
                <a:latin typeface="Calibri" panose="020F0502020204030204" pitchFamily="34" charset="0"/>
                <a:cs typeface="Calibri" panose="020F0502020204030204" pitchFamily="34" charset="0"/>
              </a:rPr>
              <a:t>Criterio</a:t>
            </a:r>
            <a:r>
              <a:rPr lang="en-US" altLang="es-ES" sz="2400" dirty="0">
                <a:solidFill>
                  <a:srgbClr val="FF0000"/>
                </a:solidFill>
                <a:latin typeface="Calibri" panose="020F0502020204030204" pitchFamily="34" charset="0"/>
                <a:cs typeface="Calibri" panose="020F0502020204030204" pitchFamily="34" charset="0"/>
              </a:rPr>
              <a:t> de </a:t>
            </a:r>
            <a:r>
              <a:rPr lang="en-US" altLang="es-ES" sz="2400" dirty="0" err="1">
                <a:solidFill>
                  <a:srgbClr val="FF0000"/>
                </a:solidFill>
                <a:latin typeface="Calibri" panose="020F0502020204030204" pitchFamily="34" charset="0"/>
                <a:cs typeface="Calibri" panose="020F0502020204030204" pitchFamily="34" charset="0"/>
              </a:rPr>
              <a:t>caja</a:t>
            </a:r>
            <a:r>
              <a:rPr lang="en-US" altLang="es-ES" sz="2400" dirty="0">
                <a:solidFill>
                  <a:srgbClr val="FF0000"/>
                </a:solidFill>
                <a:latin typeface="Calibri" panose="020F0502020204030204" pitchFamily="34" charset="0"/>
                <a:cs typeface="Calibri" panose="020F0502020204030204" pitchFamily="34" charset="0"/>
              </a:rPr>
              <a:t> o </a:t>
            </a:r>
            <a:r>
              <a:rPr lang="en-US" altLang="es-ES" sz="2400" dirty="0" err="1">
                <a:solidFill>
                  <a:srgbClr val="FF0000"/>
                </a:solidFill>
                <a:latin typeface="Calibri" panose="020F0502020204030204" pitchFamily="34" charset="0"/>
                <a:cs typeface="Calibri" panose="020F0502020204030204" pitchFamily="34" charset="0"/>
              </a:rPr>
              <a:t>percibido</a:t>
            </a:r>
            <a:endParaRPr lang="es-ES" altLang="es-ES" sz="2400" dirty="0">
              <a:solidFill>
                <a:srgbClr val="FF0000"/>
              </a:solidFill>
              <a:latin typeface="Calibri" panose="020F0502020204030204" pitchFamily="34" charset="0"/>
              <a:cs typeface="Calibri" panose="020F0502020204030204" pitchFamily="34" charset="0"/>
            </a:endParaRPr>
          </a:p>
        </p:txBody>
      </p:sp>
      <p:sp>
        <p:nvSpPr>
          <p:cNvPr id="523269" name="Text Box 5"/>
          <p:cNvSpPr txBox="1">
            <a:spLocks noChangeArrowheads="1"/>
          </p:cNvSpPr>
          <p:nvPr/>
        </p:nvSpPr>
        <p:spPr bwMode="auto">
          <a:xfrm rot="-5400000">
            <a:off x="-2020093" y="4044156"/>
            <a:ext cx="4826000" cy="427037"/>
          </a:xfrm>
          <a:prstGeom prst="rect">
            <a:avLst/>
          </a:prstGeom>
          <a:noFill/>
          <a:ln w="12700">
            <a:noFill/>
            <a:miter lim="800000"/>
            <a:headEnd/>
            <a:tailEnd/>
          </a:ln>
        </p:spPr>
        <p:txBody>
          <a:bodyPr>
            <a:spAutoFit/>
          </a:bodyPr>
          <a:lstStyle/>
          <a:p>
            <a:pPr algn="ctr" eaLnBrk="0" hangingPunct="0">
              <a:spcBef>
                <a:spcPct val="50000"/>
              </a:spcBef>
            </a:pPr>
            <a:r>
              <a:rPr lang="es-AR" altLang="es-ES" sz="2200" b="1">
                <a:solidFill>
                  <a:schemeClr val="bg1"/>
                </a:solidFill>
                <a:latin typeface="Tahoma" pitchFamily="34" charset="0"/>
              </a:rPr>
              <a:t>Económico vs. Financiero</a:t>
            </a:r>
          </a:p>
        </p:txBody>
      </p:sp>
      <p:pic>
        <p:nvPicPr>
          <p:cNvPr id="5" name="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2075" y="213717"/>
            <a:ext cx="1727646" cy="967130"/>
          </a:xfrm>
          <a:prstGeom prst="rect">
            <a:avLst/>
          </a:prstGeom>
        </p:spPr>
      </p:pic>
    </p:spTree>
    <p:extLst>
      <p:ext uri="{BB962C8B-B14F-4D97-AF65-F5344CB8AC3E}">
        <p14:creationId xmlns:p14="http://schemas.microsoft.com/office/powerpoint/2010/main" val="30383285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23269"/>
                                        </p:tgtEl>
                                        <p:attrNameLst>
                                          <p:attrName>style.visibility</p:attrName>
                                        </p:attrNameLst>
                                      </p:cBhvr>
                                      <p:to>
                                        <p:strVal val="visible"/>
                                      </p:to>
                                    </p:set>
                                    <p:anim calcmode="lin" valueType="num">
                                      <p:cBhvr additive="base">
                                        <p:cTn id="7" dur="500" fill="hold"/>
                                        <p:tgtEl>
                                          <p:spTgt spid="523269"/>
                                        </p:tgtEl>
                                        <p:attrNameLst>
                                          <p:attrName>ppt_x</p:attrName>
                                        </p:attrNameLst>
                                      </p:cBhvr>
                                      <p:tavLst>
                                        <p:tav tm="0">
                                          <p:val>
                                            <p:strVal val="0-#ppt_w/2"/>
                                          </p:val>
                                        </p:tav>
                                        <p:tav tm="100000">
                                          <p:val>
                                            <p:strVal val="#ppt_x"/>
                                          </p:val>
                                        </p:tav>
                                      </p:tavLst>
                                    </p:anim>
                                    <p:anim calcmode="lin" valueType="num">
                                      <p:cBhvr additive="base">
                                        <p:cTn id="8" dur="500" fill="hold"/>
                                        <p:tgtEl>
                                          <p:spTgt spid="5232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3269"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Text Box 2"/>
          <p:cNvSpPr txBox="1">
            <a:spLocks noChangeArrowheads="1"/>
          </p:cNvSpPr>
          <p:nvPr/>
        </p:nvSpPr>
        <p:spPr bwMode="auto">
          <a:xfrm>
            <a:off x="467544" y="1426794"/>
            <a:ext cx="7921625" cy="488950"/>
          </a:xfrm>
          <a:prstGeom prst="rect">
            <a:avLst/>
          </a:prstGeom>
          <a:noFill/>
          <a:ln w="12700">
            <a:noFill/>
            <a:miter lim="800000"/>
            <a:headEnd/>
            <a:tailEnd/>
          </a:ln>
        </p:spPr>
        <p:txBody>
          <a:bodyPr>
            <a:spAutoFit/>
          </a:bodyPr>
          <a:lstStyle/>
          <a:p>
            <a:pPr algn="ctr" eaLnBrk="0" hangingPunct="0">
              <a:spcBef>
                <a:spcPct val="50000"/>
              </a:spcBef>
            </a:pPr>
            <a:r>
              <a:rPr lang="es-MX" altLang="es-ES" sz="2600" b="1" dirty="0">
                <a:solidFill>
                  <a:srgbClr val="800000"/>
                </a:solidFill>
                <a:latin typeface="Tahoma" pitchFamily="34" charset="0"/>
              </a:rPr>
              <a:t>Indicadores de rendimiento</a:t>
            </a:r>
            <a:endParaRPr lang="es-AR" altLang="es-ES" sz="2600" b="1" dirty="0">
              <a:solidFill>
                <a:srgbClr val="800000"/>
              </a:solidFill>
              <a:latin typeface="Tahoma" pitchFamily="34" charset="0"/>
            </a:endParaRPr>
          </a:p>
        </p:txBody>
      </p:sp>
      <p:sp>
        <p:nvSpPr>
          <p:cNvPr id="534531" name="Rectangle 3"/>
          <p:cNvSpPr>
            <a:spLocks noChangeArrowheads="1"/>
          </p:cNvSpPr>
          <p:nvPr/>
        </p:nvSpPr>
        <p:spPr bwMode="auto">
          <a:xfrm>
            <a:off x="900113" y="2132856"/>
            <a:ext cx="7993062" cy="2708434"/>
          </a:xfrm>
          <a:prstGeom prst="rect">
            <a:avLst/>
          </a:prstGeom>
          <a:noFill/>
          <a:ln w="12700" cap="sq">
            <a:noFill/>
            <a:miter lim="800000"/>
            <a:headEnd type="none" w="sm" len="sm"/>
            <a:tailEnd type="none" w="sm" len="sm"/>
          </a:ln>
        </p:spPr>
        <p:txBody>
          <a:bodyPr>
            <a:spAutoFit/>
          </a:bodyPr>
          <a:lstStyle/>
          <a:p>
            <a:pPr marL="352425" indent="-352425" eaLnBrk="0" hangingPunct="0">
              <a:spcBef>
                <a:spcPct val="50000"/>
              </a:spcBef>
              <a:buFont typeface="Arial" pitchFamily="34" charset="0"/>
              <a:buChar char="•"/>
            </a:pPr>
            <a:r>
              <a:rPr kumimoji="1" lang="es-ES_tradnl" altLang="es-ES" sz="2000" dirty="0">
                <a:latin typeface="Tahoma" pitchFamily="34" charset="0"/>
              </a:rPr>
              <a:t>Presentan la relación entre dos o más variables</a:t>
            </a:r>
          </a:p>
          <a:p>
            <a:pPr marL="342900" indent="-342900" eaLnBrk="0" hangingPunct="0">
              <a:spcBef>
                <a:spcPct val="50000"/>
              </a:spcBef>
              <a:buClr>
                <a:srgbClr val="003366"/>
              </a:buClr>
              <a:buFont typeface="Arial" pitchFamily="34" charset="0"/>
              <a:buChar char="•"/>
            </a:pPr>
            <a:r>
              <a:rPr kumimoji="1" lang="es-ES_tradnl" altLang="es-ES" sz="2000" dirty="0">
                <a:latin typeface="Tahoma" pitchFamily="34" charset="0"/>
              </a:rPr>
              <a:t>Reordenan la información con el fin de facilitar la interpretación</a:t>
            </a:r>
          </a:p>
          <a:p>
            <a:pPr marL="342900" indent="-342900" eaLnBrk="0" hangingPunct="0">
              <a:spcBef>
                <a:spcPct val="50000"/>
              </a:spcBef>
              <a:buClr>
                <a:srgbClr val="003366"/>
              </a:buClr>
              <a:buFont typeface="Arial" pitchFamily="34" charset="0"/>
              <a:buChar char="•"/>
            </a:pPr>
            <a:r>
              <a:rPr kumimoji="1" lang="es-ES_tradnl" altLang="es-ES" sz="2000" dirty="0">
                <a:latin typeface="Tahoma" pitchFamily="34" charset="0"/>
              </a:rPr>
              <a:t>Se construyen a partir de los Estados Contables</a:t>
            </a:r>
          </a:p>
          <a:p>
            <a:pPr marL="342900" indent="-342900" eaLnBrk="0" hangingPunct="0">
              <a:spcBef>
                <a:spcPct val="50000"/>
              </a:spcBef>
              <a:buClr>
                <a:srgbClr val="003366"/>
              </a:buClr>
              <a:buFont typeface="Arial" pitchFamily="34" charset="0"/>
              <a:buChar char="•"/>
            </a:pPr>
            <a:r>
              <a:rPr kumimoji="1" lang="es-ES_tradnl" altLang="es-ES" sz="2000" dirty="0">
                <a:latin typeface="Tahoma" pitchFamily="34" charset="0"/>
              </a:rPr>
              <a:t>Ayudan a diagnosticar la situación empresarial </a:t>
            </a:r>
          </a:p>
          <a:p>
            <a:pPr marL="342900" indent="-342900" eaLnBrk="0" hangingPunct="0">
              <a:spcBef>
                <a:spcPct val="50000"/>
              </a:spcBef>
              <a:buClr>
                <a:srgbClr val="003366"/>
              </a:buClr>
              <a:buFont typeface="Arial" pitchFamily="34" charset="0"/>
              <a:buChar char="•"/>
            </a:pPr>
            <a:r>
              <a:rPr kumimoji="1" lang="es-ES_tradnl" altLang="es-ES" sz="2000" dirty="0">
                <a:latin typeface="Tahoma" pitchFamily="34" charset="0"/>
              </a:rPr>
              <a:t>Pueden mostrar la evolución de la empresa en el tiempo</a:t>
            </a:r>
          </a:p>
          <a:p>
            <a:pPr marL="342900" indent="-342900" eaLnBrk="0" hangingPunct="0">
              <a:spcBef>
                <a:spcPct val="50000"/>
              </a:spcBef>
              <a:buClr>
                <a:srgbClr val="003366"/>
              </a:buClr>
              <a:buFont typeface="Arial" pitchFamily="34" charset="0"/>
              <a:buChar char="•"/>
            </a:pPr>
            <a:r>
              <a:rPr kumimoji="1" lang="es-ES_tradnl" altLang="es-ES" sz="2000" dirty="0">
                <a:latin typeface="Tahoma" pitchFamily="34" charset="0"/>
              </a:rPr>
              <a:t>Facilitan la comparación con otras empresas</a:t>
            </a:r>
            <a:endParaRPr kumimoji="1" lang="es-AR" altLang="es-ES" sz="2000" dirty="0">
              <a:latin typeface="Tahoma" pitchFamily="34" charset="0"/>
            </a:endParaRPr>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2075" y="213717"/>
            <a:ext cx="1727646" cy="967130"/>
          </a:xfrm>
          <a:prstGeom prst="rect">
            <a:avLst/>
          </a:prstGeom>
        </p:spPr>
      </p:pic>
    </p:spTree>
    <p:extLst>
      <p:ext uri="{BB962C8B-B14F-4D97-AF65-F5344CB8AC3E}">
        <p14:creationId xmlns:p14="http://schemas.microsoft.com/office/powerpoint/2010/main" val="12689306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34530"/>
                                        </p:tgtEl>
                                        <p:attrNameLst>
                                          <p:attrName>style.visibility</p:attrName>
                                        </p:attrNameLst>
                                      </p:cBhvr>
                                      <p:to>
                                        <p:strVal val="visible"/>
                                      </p:to>
                                    </p:set>
                                    <p:anim calcmode="lin" valueType="num">
                                      <p:cBhvr additive="base">
                                        <p:cTn id="7" dur="500" fill="hold"/>
                                        <p:tgtEl>
                                          <p:spTgt spid="534530"/>
                                        </p:tgtEl>
                                        <p:attrNameLst>
                                          <p:attrName>ppt_x</p:attrName>
                                        </p:attrNameLst>
                                      </p:cBhvr>
                                      <p:tavLst>
                                        <p:tav tm="0">
                                          <p:val>
                                            <p:strVal val="0-#ppt_w/2"/>
                                          </p:val>
                                        </p:tav>
                                        <p:tav tm="100000">
                                          <p:val>
                                            <p:strVal val="#ppt_x"/>
                                          </p:val>
                                        </p:tav>
                                      </p:tavLst>
                                    </p:anim>
                                    <p:anim calcmode="lin" valueType="num">
                                      <p:cBhvr additive="base">
                                        <p:cTn id="8" dur="500" fill="hold"/>
                                        <p:tgtEl>
                                          <p:spTgt spid="534530"/>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5" presetClass="entr" presetSubtype="10" fill="hold" grpId="0" nodeType="afterEffect">
                                  <p:stCondLst>
                                    <p:cond delay="0"/>
                                  </p:stCondLst>
                                  <p:childTnLst>
                                    <p:set>
                                      <p:cBhvr>
                                        <p:cTn id="11" dur="1" fill="hold">
                                          <p:stCondLst>
                                            <p:cond delay="0"/>
                                          </p:stCondLst>
                                        </p:cTn>
                                        <p:tgtEl>
                                          <p:spTgt spid="534531"/>
                                        </p:tgtEl>
                                        <p:attrNameLst>
                                          <p:attrName>style.visibility</p:attrName>
                                        </p:attrNameLst>
                                      </p:cBhvr>
                                      <p:to>
                                        <p:strVal val="visible"/>
                                      </p:to>
                                    </p:set>
                                    <p:animEffect transition="in" filter="checkerboard(across)">
                                      <p:cBhvr>
                                        <p:cTn id="12" dur="500"/>
                                        <p:tgtEl>
                                          <p:spTgt spid="5345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4530" grpId="0" autoUpdateAnimBg="0"/>
      <p:bldP spid="534531"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2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6296" y="213717"/>
            <a:ext cx="1727646" cy="967130"/>
          </a:xfrm>
          <a:prstGeom prst="rect">
            <a:avLst/>
          </a:prstGeom>
        </p:spPr>
      </p:pic>
      <p:pic>
        <p:nvPicPr>
          <p:cNvPr id="4" name="Imagen 3">
            <a:hlinkClick r:id="rId3"/>
            <a:extLst>
              <a:ext uri="{FF2B5EF4-FFF2-40B4-BE49-F238E27FC236}">
                <a16:creationId xmlns:a16="http://schemas.microsoft.com/office/drawing/2014/main" id="{A5B817FD-9AB9-B824-9E0A-AF394E96D804}"/>
              </a:ext>
            </a:extLst>
          </p:cNvPr>
          <p:cNvPicPr>
            <a:picLocks noChangeAspect="1"/>
          </p:cNvPicPr>
          <p:nvPr/>
        </p:nvPicPr>
        <p:blipFill rotWithShape="1">
          <a:blip r:embed="rId4"/>
          <a:srcRect l="1722" t="12182" r="34250" b="6580"/>
          <a:stretch/>
        </p:blipFill>
        <p:spPr>
          <a:xfrm>
            <a:off x="467544" y="370588"/>
            <a:ext cx="6508107" cy="4642588"/>
          </a:xfrm>
          <a:prstGeom prst="rect">
            <a:avLst/>
          </a:prstGeom>
        </p:spPr>
      </p:pic>
      <p:pic>
        <p:nvPicPr>
          <p:cNvPr id="2051" name="Pict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8423" t="6036" r="9373" b="3125"/>
          <a:stretch/>
        </p:blipFill>
        <p:spPr bwMode="auto">
          <a:xfrm>
            <a:off x="5865016" y="4399179"/>
            <a:ext cx="3121507" cy="2207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54971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7" name="Rectangle 3"/>
          <p:cNvSpPr>
            <a:spLocks noChangeArrowheads="1"/>
          </p:cNvSpPr>
          <p:nvPr/>
        </p:nvSpPr>
        <p:spPr bwMode="auto">
          <a:xfrm>
            <a:off x="827584" y="1412776"/>
            <a:ext cx="7812088" cy="3687163"/>
          </a:xfrm>
          <a:prstGeom prst="rect">
            <a:avLst/>
          </a:prstGeom>
          <a:noFill/>
          <a:ln w="12700" cap="sq">
            <a:noFill/>
            <a:miter lim="800000"/>
            <a:headEnd type="none" w="sm" len="sm"/>
            <a:tailEnd type="none" w="sm" len="sm"/>
          </a:ln>
        </p:spPr>
        <p:txBody>
          <a:bodyPr>
            <a:spAutoFit/>
          </a:bodyPr>
          <a:lstStyle/>
          <a:p>
            <a:pPr marL="182563" indent="-182563" algn="ctr" eaLnBrk="0" hangingPunct="0">
              <a:spcBef>
                <a:spcPct val="50000"/>
              </a:spcBef>
            </a:pPr>
            <a:r>
              <a:rPr kumimoji="1" lang="es-ES_tradnl" altLang="es-ES" sz="2400" b="1" dirty="0">
                <a:solidFill>
                  <a:srgbClr val="990033"/>
                </a:solidFill>
                <a:latin typeface="Tahoma" pitchFamily="34" charset="0"/>
              </a:rPr>
              <a:t>TIPOS DE RATIOS</a:t>
            </a:r>
          </a:p>
          <a:p>
            <a:pPr marL="182563" indent="-182563" algn="ctr" eaLnBrk="0" hangingPunct="0">
              <a:lnSpc>
                <a:spcPct val="40000"/>
              </a:lnSpc>
              <a:spcBef>
                <a:spcPct val="50000"/>
              </a:spcBef>
            </a:pPr>
            <a:endParaRPr kumimoji="1" lang="es-ES_tradnl" altLang="es-ES" sz="2400" b="1" dirty="0">
              <a:solidFill>
                <a:srgbClr val="990033"/>
              </a:solidFill>
              <a:latin typeface="Tahoma" pitchFamily="34" charset="0"/>
            </a:endParaRPr>
          </a:p>
          <a:p>
            <a:pPr marL="182563" indent="-182563" eaLnBrk="0" hangingPunct="0">
              <a:spcBef>
                <a:spcPct val="50000"/>
              </a:spcBef>
              <a:buFontTx/>
              <a:buChar char="–"/>
            </a:pPr>
            <a:r>
              <a:rPr kumimoji="1" lang="es-ES_tradnl" altLang="es-ES" sz="2000" b="1" dirty="0">
                <a:latin typeface="Tahoma" pitchFamily="34" charset="0"/>
              </a:rPr>
              <a:t> Existe una gran cantidad de ratios financieros </a:t>
            </a:r>
          </a:p>
          <a:p>
            <a:pPr marL="182563" indent="-182563" eaLnBrk="0" hangingPunct="0">
              <a:spcBef>
                <a:spcPct val="50000"/>
              </a:spcBef>
              <a:buFontTx/>
              <a:buChar char="–"/>
            </a:pPr>
            <a:r>
              <a:rPr kumimoji="1" lang="es-ES_tradnl" altLang="es-ES" sz="2000" b="1" dirty="0">
                <a:latin typeface="Tahoma" pitchFamily="34" charset="0"/>
              </a:rPr>
              <a:t> Los más importantes permiten analizar tres aspectos clave del negocio:</a:t>
            </a:r>
          </a:p>
          <a:p>
            <a:pPr marL="182563" indent="-182563" algn="ctr" eaLnBrk="0" hangingPunct="0">
              <a:spcBef>
                <a:spcPct val="50000"/>
              </a:spcBef>
              <a:buClr>
                <a:srgbClr val="0000FF"/>
              </a:buClr>
              <a:buFont typeface="Wingdings" pitchFamily="2" charset="2"/>
              <a:buChar char="v"/>
            </a:pPr>
            <a:r>
              <a:rPr kumimoji="1" lang="es-ES_tradnl" altLang="es-ES" sz="2400" b="1" dirty="0">
                <a:latin typeface="Tahoma" pitchFamily="34" charset="0"/>
              </a:rPr>
              <a:t> Liquidez</a:t>
            </a:r>
          </a:p>
          <a:p>
            <a:pPr marL="182563" indent="-182563" algn="ctr" eaLnBrk="0" hangingPunct="0">
              <a:spcBef>
                <a:spcPct val="50000"/>
              </a:spcBef>
              <a:buClr>
                <a:srgbClr val="0000FF"/>
              </a:buClr>
              <a:buFont typeface="Wingdings" pitchFamily="2" charset="2"/>
              <a:buChar char="v"/>
            </a:pPr>
            <a:r>
              <a:rPr kumimoji="1" lang="es-ES_tradnl" altLang="es-ES" sz="2400" b="1" dirty="0">
                <a:latin typeface="Tahoma" pitchFamily="34" charset="0"/>
              </a:rPr>
              <a:t> Endeudamiento</a:t>
            </a:r>
          </a:p>
          <a:p>
            <a:pPr marL="182563" indent="-182563" algn="ctr" eaLnBrk="0" hangingPunct="0">
              <a:spcBef>
                <a:spcPct val="50000"/>
              </a:spcBef>
              <a:buClr>
                <a:srgbClr val="0000FF"/>
              </a:buClr>
              <a:buFont typeface="Wingdings" pitchFamily="2" charset="2"/>
              <a:buChar char="v"/>
            </a:pPr>
            <a:r>
              <a:rPr kumimoji="1" lang="es-ES_tradnl" altLang="es-ES" sz="2400" b="1" dirty="0">
                <a:latin typeface="Tahoma" pitchFamily="34" charset="0"/>
              </a:rPr>
              <a:t> Rentabilidad</a:t>
            </a:r>
            <a:endParaRPr kumimoji="1" lang="es-AR" altLang="es-ES" sz="2400" b="1" dirty="0">
              <a:latin typeface="Tahoma" pitchFamily="34" charset="0"/>
            </a:endParaRPr>
          </a:p>
        </p:txBody>
      </p:sp>
      <p:sp>
        <p:nvSpPr>
          <p:cNvPr id="538628" name="Text Box 4"/>
          <p:cNvSpPr txBox="1">
            <a:spLocks noChangeArrowheads="1"/>
          </p:cNvSpPr>
          <p:nvPr/>
        </p:nvSpPr>
        <p:spPr bwMode="auto">
          <a:xfrm rot="-5400000">
            <a:off x="-2226469" y="4034632"/>
            <a:ext cx="5157787" cy="488950"/>
          </a:xfrm>
          <a:prstGeom prst="rect">
            <a:avLst/>
          </a:prstGeom>
          <a:noFill/>
          <a:ln w="12700">
            <a:noFill/>
            <a:miter lim="800000"/>
            <a:headEnd/>
            <a:tailEnd/>
          </a:ln>
        </p:spPr>
        <p:txBody>
          <a:bodyPr>
            <a:spAutoFit/>
          </a:bodyPr>
          <a:lstStyle/>
          <a:p>
            <a:pPr algn="ctr" eaLnBrk="0" hangingPunct="0">
              <a:spcBef>
                <a:spcPct val="50000"/>
              </a:spcBef>
            </a:pPr>
            <a:r>
              <a:rPr lang="es-MX" altLang="es-ES" sz="2600" b="1">
                <a:solidFill>
                  <a:schemeClr val="bg1"/>
                </a:solidFill>
                <a:latin typeface="Tahoma" pitchFamily="34" charset="0"/>
              </a:rPr>
              <a:t>Indicadores</a:t>
            </a:r>
            <a:endParaRPr lang="es-AR" altLang="es-ES" sz="2600" b="1">
              <a:solidFill>
                <a:schemeClr val="bg1"/>
              </a:solidFill>
              <a:latin typeface="Tahoma" pitchFamily="34" charset="0"/>
            </a:endParaRPr>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2075" y="213717"/>
            <a:ext cx="1727646" cy="967130"/>
          </a:xfrm>
          <a:prstGeom prst="rect">
            <a:avLst/>
          </a:prstGeom>
        </p:spPr>
      </p:pic>
    </p:spTree>
    <p:extLst>
      <p:ext uri="{BB962C8B-B14F-4D97-AF65-F5344CB8AC3E}">
        <p14:creationId xmlns:p14="http://schemas.microsoft.com/office/powerpoint/2010/main" val="40571281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538627"/>
                                        </p:tgtEl>
                                        <p:attrNameLst>
                                          <p:attrName>style.visibility</p:attrName>
                                        </p:attrNameLst>
                                      </p:cBhvr>
                                      <p:to>
                                        <p:strVal val="visible"/>
                                      </p:to>
                                    </p:set>
                                    <p:animEffect transition="in" filter="checkerboard(across)">
                                      <p:cBhvr>
                                        <p:cTn id="7" dur="500"/>
                                        <p:tgtEl>
                                          <p:spTgt spid="538627"/>
                                        </p:tgtEl>
                                      </p:cBhvr>
                                    </p:animEffect>
                                  </p:childTnLst>
                                </p:cTn>
                              </p:par>
                            </p:childTnLst>
                          </p:cTn>
                        </p:par>
                        <p:par>
                          <p:cTn id="8" fill="hold" nodeType="afterGroup">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538628"/>
                                        </p:tgtEl>
                                        <p:attrNameLst>
                                          <p:attrName>style.visibility</p:attrName>
                                        </p:attrNameLst>
                                      </p:cBhvr>
                                      <p:to>
                                        <p:strVal val="visible"/>
                                      </p:to>
                                    </p:set>
                                    <p:anim calcmode="lin" valueType="num">
                                      <p:cBhvr additive="base">
                                        <p:cTn id="11" dur="500" fill="hold"/>
                                        <p:tgtEl>
                                          <p:spTgt spid="538628"/>
                                        </p:tgtEl>
                                        <p:attrNameLst>
                                          <p:attrName>ppt_x</p:attrName>
                                        </p:attrNameLst>
                                      </p:cBhvr>
                                      <p:tavLst>
                                        <p:tav tm="0">
                                          <p:val>
                                            <p:strVal val="0-#ppt_w/2"/>
                                          </p:val>
                                        </p:tav>
                                        <p:tav tm="100000">
                                          <p:val>
                                            <p:strVal val="#ppt_x"/>
                                          </p:val>
                                        </p:tav>
                                      </p:tavLst>
                                    </p:anim>
                                    <p:anim calcmode="lin" valueType="num">
                                      <p:cBhvr additive="base">
                                        <p:cTn id="12" dur="500" fill="hold"/>
                                        <p:tgtEl>
                                          <p:spTgt spid="5386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8627" grpId="0" autoUpdateAnimBg="0"/>
      <p:bldP spid="538628"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Rectangle 2"/>
          <p:cNvSpPr>
            <a:spLocks noChangeArrowheads="1"/>
          </p:cNvSpPr>
          <p:nvPr/>
        </p:nvSpPr>
        <p:spPr bwMode="auto">
          <a:xfrm>
            <a:off x="596900" y="1700213"/>
            <a:ext cx="8137525" cy="1942711"/>
          </a:xfrm>
          <a:prstGeom prst="rect">
            <a:avLst/>
          </a:prstGeom>
          <a:noFill/>
          <a:ln w="12700" cap="sq">
            <a:noFill/>
            <a:miter lim="800000"/>
            <a:headEnd type="none" w="sm" len="sm"/>
            <a:tailEnd type="none" w="sm" len="sm"/>
          </a:ln>
        </p:spPr>
        <p:txBody>
          <a:bodyPr>
            <a:spAutoFit/>
          </a:bodyPr>
          <a:lstStyle/>
          <a:p>
            <a:pPr marL="274638" indent="-274638" algn="ctr" eaLnBrk="0" hangingPunct="0">
              <a:spcBef>
                <a:spcPct val="50000"/>
              </a:spcBef>
            </a:pPr>
            <a:r>
              <a:rPr kumimoji="1" lang="es-ES_tradnl" altLang="es-ES" sz="2400" b="1" dirty="0">
                <a:solidFill>
                  <a:srgbClr val="990033"/>
                </a:solidFill>
                <a:latin typeface="Tahoma" pitchFamily="34" charset="0"/>
              </a:rPr>
              <a:t>LIQUIDEZ</a:t>
            </a:r>
          </a:p>
          <a:p>
            <a:pPr eaLnBrk="0" hangingPunct="0">
              <a:spcBef>
                <a:spcPct val="50000"/>
              </a:spcBef>
            </a:pPr>
            <a:r>
              <a:rPr kumimoji="1" lang="es-ES_tradnl" altLang="es-ES" sz="2400" dirty="0">
                <a:latin typeface="Tahoma" pitchFamily="34" charset="0"/>
              </a:rPr>
              <a:t>Capacidad de pago que tiene una empresa para afrontar los compromisos (deudas) de corto plazo (vencen dentro de los siguientes doce meses).</a:t>
            </a:r>
          </a:p>
          <a:p>
            <a:pPr marL="274638" indent="-274638" eaLnBrk="0" hangingPunct="0">
              <a:lnSpc>
                <a:spcPct val="0"/>
              </a:lnSpc>
              <a:spcBef>
                <a:spcPct val="50000"/>
              </a:spcBef>
            </a:pPr>
            <a:endParaRPr kumimoji="1" lang="es-ES_tradnl" altLang="es-ES" sz="2400" dirty="0">
              <a:latin typeface="Tahoma" pitchFamily="34" charset="0"/>
            </a:endParaRPr>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2075" y="213717"/>
            <a:ext cx="1727646" cy="967130"/>
          </a:xfrm>
          <a:prstGeom prst="rect">
            <a:avLst/>
          </a:prstGeom>
        </p:spPr>
      </p:pic>
      <p:grpSp>
        <p:nvGrpSpPr>
          <p:cNvPr id="5" name="Group 17"/>
          <p:cNvGrpSpPr>
            <a:grpSpLocks/>
          </p:cNvGrpSpPr>
          <p:nvPr/>
        </p:nvGrpSpPr>
        <p:grpSpPr bwMode="auto">
          <a:xfrm>
            <a:off x="837405" y="4227117"/>
            <a:ext cx="7656513" cy="1392237"/>
            <a:chOff x="144" y="1056"/>
            <a:chExt cx="5472" cy="877"/>
          </a:xfrm>
        </p:grpSpPr>
        <p:sp>
          <p:nvSpPr>
            <p:cNvPr id="6" name="Rectangle 18"/>
            <p:cNvSpPr>
              <a:spLocks noChangeArrowheads="1"/>
            </p:cNvSpPr>
            <p:nvPr/>
          </p:nvSpPr>
          <p:spPr bwMode="auto">
            <a:xfrm>
              <a:off x="2731" y="1422"/>
              <a:ext cx="2885" cy="365"/>
            </a:xfrm>
            <a:prstGeom prst="rect">
              <a:avLst/>
            </a:prstGeom>
            <a:noFill/>
            <a:ln w="12700">
              <a:noFill/>
              <a:miter lim="800000"/>
              <a:headEnd type="none" w="sm" len="sm"/>
              <a:tailEnd type="none" w="sm" len="sm"/>
            </a:ln>
          </p:spPr>
          <p:txBody>
            <a:bodyPr anchor="ctr"/>
            <a:lstStyle/>
            <a:p>
              <a:pPr>
                <a:spcBef>
                  <a:spcPct val="20000"/>
                </a:spcBef>
              </a:pPr>
              <a:r>
                <a:rPr lang="es-MX" altLang="es-ES" sz="2800" b="1" dirty="0">
                  <a:solidFill>
                    <a:srgbClr val="006699"/>
                  </a:solidFill>
                </a:rPr>
                <a:t>   Pasivo Corriente</a:t>
              </a:r>
              <a:endParaRPr lang="es-ES" altLang="es-ES" sz="2800" b="1" dirty="0">
                <a:solidFill>
                  <a:srgbClr val="006699"/>
                </a:solidFill>
              </a:endParaRPr>
            </a:p>
          </p:txBody>
        </p:sp>
        <p:sp>
          <p:nvSpPr>
            <p:cNvPr id="7" name="Rectangle 19"/>
            <p:cNvSpPr>
              <a:spLocks noChangeArrowheads="1"/>
            </p:cNvSpPr>
            <p:nvPr/>
          </p:nvSpPr>
          <p:spPr bwMode="auto">
            <a:xfrm>
              <a:off x="2731" y="1056"/>
              <a:ext cx="2885" cy="366"/>
            </a:xfrm>
            <a:prstGeom prst="rect">
              <a:avLst/>
            </a:prstGeom>
            <a:noFill/>
            <a:ln w="12700">
              <a:noFill/>
              <a:miter lim="800000"/>
              <a:headEnd type="none" w="sm" len="sm"/>
              <a:tailEnd type="none" w="sm" len="sm"/>
            </a:ln>
          </p:spPr>
          <p:txBody>
            <a:bodyPr anchor="ctr"/>
            <a:lstStyle/>
            <a:p>
              <a:pPr>
                <a:spcBef>
                  <a:spcPct val="20000"/>
                </a:spcBef>
              </a:pPr>
              <a:r>
                <a:rPr lang="es-MX" altLang="es-ES" sz="2800" b="1" dirty="0">
                  <a:solidFill>
                    <a:srgbClr val="006699"/>
                  </a:solidFill>
                </a:rPr>
                <a:t>   Activo Corriente</a:t>
              </a:r>
              <a:endParaRPr lang="es-ES" altLang="es-ES" sz="2800" b="1" dirty="0">
                <a:solidFill>
                  <a:srgbClr val="006699"/>
                </a:solidFill>
              </a:endParaRPr>
            </a:p>
          </p:txBody>
        </p:sp>
        <p:sp>
          <p:nvSpPr>
            <p:cNvPr id="8" name="Rectangle 20"/>
            <p:cNvSpPr>
              <a:spLocks noChangeArrowheads="1"/>
            </p:cNvSpPr>
            <p:nvPr/>
          </p:nvSpPr>
          <p:spPr bwMode="auto">
            <a:xfrm>
              <a:off x="2496" y="1056"/>
              <a:ext cx="235" cy="731"/>
            </a:xfrm>
            <a:prstGeom prst="rect">
              <a:avLst/>
            </a:prstGeom>
            <a:noFill/>
            <a:ln w="12700">
              <a:noFill/>
              <a:miter lim="800000"/>
              <a:headEnd type="none" w="sm" len="sm"/>
              <a:tailEnd type="none" w="sm" len="sm"/>
            </a:ln>
          </p:spPr>
          <p:txBody>
            <a:bodyPr anchor="ctr"/>
            <a:lstStyle/>
            <a:p>
              <a:pPr>
                <a:spcBef>
                  <a:spcPct val="20000"/>
                </a:spcBef>
              </a:pPr>
              <a:r>
                <a:rPr lang="es-MX" altLang="es-ES" sz="2800" b="1" dirty="0">
                  <a:solidFill>
                    <a:srgbClr val="006699"/>
                  </a:solidFill>
                </a:rPr>
                <a:t>=</a:t>
              </a:r>
              <a:endParaRPr lang="es-ES" altLang="es-ES" sz="2800" b="1" dirty="0">
                <a:solidFill>
                  <a:srgbClr val="006699"/>
                </a:solidFill>
              </a:endParaRPr>
            </a:p>
          </p:txBody>
        </p:sp>
        <p:sp>
          <p:nvSpPr>
            <p:cNvPr id="9" name="Rectangle 21"/>
            <p:cNvSpPr>
              <a:spLocks noChangeArrowheads="1"/>
            </p:cNvSpPr>
            <p:nvPr/>
          </p:nvSpPr>
          <p:spPr bwMode="auto">
            <a:xfrm>
              <a:off x="144" y="1056"/>
              <a:ext cx="2352" cy="731"/>
            </a:xfrm>
            <a:prstGeom prst="rect">
              <a:avLst/>
            </a:prstGeom>
            <a:noFill/>
            <a:ln w="12700">
              <a:noFill/>
              <a:miter lim="800000"/>
              <a:headEnd type="none" w="sm" len="sm"/>
              <a:tailEnd type="none" w="sm" len="sm"/>
            </a:ln>
          </p:spPr>
          <p:txBody>
            <a:bodyPr anchor="ctr"/>
            <a:lstStyle/>
            <a:p>
              <a:pPr>
                <a:spcBef>
                  <a:spcPct val="20000"/>
                </a:spcBef>
              </a:pPr>
              <a:r>
                <a:rPr lang="es-MX" altLang="es-ES" sz="2800" b="1" dirty="0">
                  <a:solidFill>
                    <a:srgbClr val="006699"/>
                  </a:solidFill>
                </a:rPr>
                <a:t>Índice de Liquidez</a:t>
              </a:r>
              <a:endParaRPr lang="es-ES" altLang="es-ES" sz="2800" b="1" dirty="0">
                <a:solidFill>
                  <a:srgbClr val="006699"/>
                </a:solidFill>
              </a:endParaRPr>
            </a:p>
          </p:txBody>
        </p:sp>
        <p:sp>
          <p:nvSpPr>
            <p:cNvPr id="10" name="Line 22"/>
            <p:cNvSpPr>
              <a:spLocks noChangeShapeType="1"/>
            </p:cNvSpPr>
            <p:nvPr/>
          </p:nvSpPr>
          <p:spPr bwMode="auto">
            <a:xfrm>
              <a:off x="2731" y="1422"/>
              <a:ext cx="2885" cy="0"/>
            </a:xfrm>
            <a:prstGeom prst="line">
              <a:avLst/>
            </a:prstGeom>
            <a:noFill/>
            <a:ln w="12700">
              <a:solidFill>
                <a:srgbClr val="006699"/>
              </a:solidFill>
              <a:round/>
              <a:headEnd type="none" w="sm" len="sm"/>
              <a:tailEnd type="none" w="sm" len="sm"/>
            </a:ln>
          </p:spPr>
          <p:txBody>
            <a:bodyPr>
              <a:spAutoFit/>
            </a:bodyPr>
            <a:lstStyle/>
            <a:p>
              <a:endParaRPr lang="es-AR"/>
            </a:p>
          </p:txBody>
        </p:sp>
        <p:sp>
          <p:nvSpPr>
            <p:cNvPr id="11" name="Line 23"/>
            <p:cNvSpPr>
              <a:spLocks noChangeShapeType="1"/>
            </p:cNvSpPr>
            <p:nvPr/>
          </p:nvSpPr>
          <p:spPr bwMode="auto">
            <a:xfrm>
              <a:off x="144" y="1933"/>
              <a:ext cx="5472" cy="0"/>
            </a:xfrm>
            <a:prstGeom prst="line">
              <a:avLst/>
            </a:prstGeom>
            <a:noFill/>
            <a:ln w="12700">
              <a:solidFill>
                <a:schemeClr val="tx1"/>
              </a:solidFill>
              <a:round/>
              <a:headEnd type="none" w="sm" len="sm"/>
              <a:tailEnd type="none" w="sm" len="sm"/>
            </a:ln>
          </p:spPr>
          <p:txBody>
            <a:bodyPr>
              <a:spAutoFit/>
            </a:bodyPr>
            <a:lstStyle/>
            <a:p>
              <a:endParaRPr lang="es-AR"/>
            </a:p>
          </p:txBody>
        </p:sp>
      </p:grpSp>
    </p:spTree>
    <p:extLst>
      <p:ext uri="{BB962C8B-B14F-4D97-AF65-F5344CB8AC3E}">
        <p14:creationId xmlns:p14="http://schemas.microsoft.com/office/powerpoint/2010/main" val="17991252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540674"/>
                                        </p:tgtEl>
                                        <p:attrNameLst>
                                          <p:attrName>style.visibility</p:attrName>
                                        </p:attrNameLst>
                                      </p:cBhvr>
                                      <p:to>
                                        <p:strVal val="visible"/>
                                      </p:to>
                                    </p:set>
                                    <p:animEffect transition="in" filter="checkerboard(across)">
                                      <p:cBhvr>
                                        <p:cTn id="7" dur="500"/>
                                        <p:tgtEl>
                                          <p:spTgt spid="5406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674"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ChangeArrowheads="1"/>
          </p:cNvSpPr>
          <p:nvPr/>
        </p:nvSpPr>
        <p:spPr bwMode="auto">
          <a:xfrm>
            <a:off x="596900" y="1178347"/>
            <a:ext cx="7632700" cy="4708981"/>
          </a:xfrm>
          <a:prstGeom prst="rect">
            <a:avLst/>
          </a:prstGeom>
          <a:noFill/>
          <a:ln w="12700" cap="sq">
            <a:noFill/>
            <a:miter lim="800000"/>
            <a:headEnd type="none" w="sm" len="sm"/>
            <a:tailEnd type="none" w="sm" len="sm"/>
          </a:ln>
        </p:spPr>
        <p:txBody>
          <a:bodyPr>
            <a:spAutoFit/>
          </a:bodyPr>
          <a:lstStyle/>
          <a:p>
            <a:pPr marL="274638" indent="-274638" algn="ctr" eaLnBrk="0" hangingPunct="0">
              <a:spcBef>
                <a:spcPct val="50000"/>
              </a:spcBef>
            </a:pPr>
            <a:r>
              <a:rPr kumimoji="1" lang="es-ES_tradnl" altLang="es-ES" sz="2400" b="1" dirty="0">
                <a:solidFill>
                  <a:srgbClr val="990033"/>
                </a:solidFill>
                <a:latin typeface="Tahoma" pitchFamily="34" charset="0"/>
              </a:rPr>
              <a:t>ENDEUDAMIENTO</a:t>
            </a:r>
          </a:p>
          <a:p>
            <a:pPr marL="274638" indent="-274638" eaLnBrk="0" hangingPunct="0">
              <a:spcBef>
                <a:spcPct val="50000"/>
              </a:spcBef>
              <a:buFontTx/>
              <a:buChar char="–"/>
            </a:pPr>
            <a:r>
              <a:rPr kumimoji="1" lang="es-ES_tradnl" altLang="es-ES" sz="2400" dirty="0">
                <a:latin typeface="Tahoma" pitchFamily="34" charset="0"/>
              </a:rPr>
              <a:t>El nivel de endeudamiento de una empresa habla de su grado de solvencia o solidez. </a:t>
            </a:r>
          </a:p>
          <a:p>
            <a:pPr marL="274638" indent="-274638" eaLnBrk="0" hangingPunct="0">
              <a:spcBef>
                <a:spcPct val="50000"/>
              </a:spcBef>
              <a:buFontTx/>
              <a:buChar char="–"/>
            </a:pPr>
            <a:r>
              <a:rPr kumimoji="1" lang="es-ES_tradnl" altLang="es-ES" sz="2400" dirty="0">
                <a:latin typeface="Tahoma" pitchFamily="34" charset="0"/>
              </a:rPr>
              <a:t>Esto se plantea en términos de una relación inversa, a mayor endeudamiento, menor solvencia y viceversa.</a:t>
            </a:r>
          </a:p>
          <a:p>
            <a:pPr marL="274638" indent="-274638" eaLnBrk="0" hangingPunct="0">
              <a:spcBef>
                <a:spcPct val="50000"/>
              </a:spcBef>
              <a:buFontTx/>
              <a:buChar char="–"/>
            </a:pPr>
            <a:r>
              <a:rPr kumimoji="1" lang="es-ES_tradnl" altLang="es-ES" sz="2400" dirty="0">
                <a:latin typeface="Tahoma" pitchFamily="34" charset="0"/>
              </a:rPr>
              <a:t>Una empresa muy endeudada puede enfrentar problemas financieros por su incapacidad de cumplir con todos sus compromisos. En otras palabras, a mayor endeudamiento mayor fragilidad y mayores riesgos de incumplimiento.</a:t>
            </a:r>
          </a:p>
        </p:txBody>
      </p:sp>
      <p:sp>
        <p:nvSpPr>
          <p:cNvPr id="546820" name="Text Box 4"/>
          <p:cNvSpPr txBox="1">
            <a:spLocks noChangeArrowheads="1"/>
          </p:cNvSpPr>
          <p:nvPr/>
        </p:nvSpPr>
        <p:spPr bwMode="auto">
          <a:xfrm rot="-5400000">
            <a:off x="-2226469" y="4034632"/>
            <a:ext cx="5157787" cy="488950"/>
          </a:xfrm>
          <a:prstGeom prst="rect">
            <a:avLst/>
          </a:prstGeom>
          <a:noFill/>
          <a:ln w="12700">
            <a:noFill/>
            <a:miter lim="800000"/>
            <a:headEnd/>
            <a:tailEnd/>
          </a:ln>
        </p:spPr>
        <p:txBody>
          <a:bodyPr>
            <a:spAutoFit/>
          </a:bodyPr>
          <a:lstStyle/>
          <a:p>
            <a:pPr algn="ctr" eaLnBrk="0" hangingPunct="0">
              <a:spcBef>
                <a:spcPct val="50000"/>
              </a:spcBef>
            </a:pPr>
            <a:r>
              <a:rPr lang="es-MX" altLang="es-ES" sz="2600" b="1">
                <a:solidFill>
                  <a:schemeClr val="bg1"/>
                </a:solidFill>
                <a:latin typeface="Tahoma" pitchFamily="34" charset="0"/>
              </a:rPr>
              <a:t>Indicadores Financieros</a:t>
            </a:r>
            <a:endParaRPr lang="es-AR" altLang="es-ES" sz="2600" b="1">
              <a:solidFill>
                <a:schemeClr val="bg1"/>
              </a:solidFill>
              <a:latin typeface="Tahoma" pitchFamily="34" charset="0"/>
            </a:endParaRPr>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2075" y="213717"/>
            <a:ext cx="1727646" cy="967130"/>
          </a:xfrm>
          <a:prstGeom prst="rect">
            <a:avLst/>
          </a:prstGeom>
        </p:spPr>
      </p:pic>
    </p:spTree>
    <p:extLst>
      <p:ext uri="{BB962C8B-B14F-4D97-AF65-F5344CB8AC3E}">
        <p14:creationId xmlns:p14="http://schemas.microsoft.com/office/powerpoint/2010/main" val="24625033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546818"/>
                                        </p:tgtEl>
                                        <p:attrNameLst>
                                          <p:attrName>style.visibility</p:attrName>
                                        </p:attrNameLst>
                                      </p:cBhvr>
                                      <p:to>
                                        <p:strVal val="visible"/>
                                      </p:to>
                                    </p:set>
                                    <p:animEffect transition="in" filter="checkerboard(across)">
                                      <p:cBhvr>
                                        <p:cTn id="7" dur="500"/>
                                        <p:tgtEl>
                                          <p:spTgt spid="546818"/>
                                        </p:tgtEl>
                                      </p:cBhvr>
                                    </p:animEffect>
                                  </p:childTnLst>
                                </p:cTn>
                              </p:par>
                            </p:childTnLst>
                          </p:cTn>
                        </p:par>
                        <p:par>
                          <p:cTn id="8" fill="hold" nodeType="afterGroup">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546820"/>
                                        </p:tgtEl>
                                        <p:attrNameLst>
                                          <p:attrName>style.visibility</p:attrName>
                                        </p:attrNameLst>
                                      </p:cBhvr>
                                      <p:to>
                                        <p:strVal val="visible"/>
                                      </p:to>
                                    </p:set>
                                    <p:anim calcmode="lin" valueType="num">
                                      <p:cBhvr additive="base">
                                        <p:cTn id="11" dur="500" fill="hold"/>
                                        <p:tgtEl>
                                          <p:spTgt spid="546820"/>
                                        </p:tgtEl>
                                        <p:attrNameLst>
                                          <p:attrName>ppt_x</p:attrName>
                                        </p:attrNameLst>
                                      </p:cBhvr>
                                      <p:tavLst>
                                        <p:tav tm="0">
                                          <p:val>
                                            <p:strVal val="0-#ppt_w/2"/>
                                          </p:val>
                                        </p:tav>
                                        <p:tav tm="100000">
                                          <p:val>
                                            <p:strVal val="#ppt_x"/>
                                          </p:val>
                                        </p:tav>
                                      </p:tavLst>
                                    </p:anim>
                                    <p:anim calcmode="lin" valueType="num">
                                      <p:cBhvr additive="base">
                                        <p:cTn id="12" dur="500" fill="hold"/>
                                        <p:tgtEl>
                                          <p:spTgt spid="5468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6818" grpId="0" autoUpdateAnimBg="0"/>
      <p:bldP spid="546820"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2"/>
          <p:cNvSpPr>
            <a:spLocks noChangeArrowheads="1"/>
          </p:cNvSpPr>
          <p:nvPr/>
        </p:nvSpPr>
        <p:spPr bwMode="auto">
          <a:xfrm>
            <a:off x="383906" y="1277937"/>
            <a:ext cx="7848600" cy="2428875"/>
          </a:xfrm>
          <a:prstGeom prst="rect">
            <a:avLst/>
          </a:prstGeom>
          <a:noFill/>
          <a:ln w="12700" cap="sq">
            <a:noFill/>
            <a:miter lim="800000"/>
            <a:headEnd type="none" w="sm" len="sm"/>
            <a:tailEnd type="none" w="sm" len="sm"/>
          </a:ln>
        </p:spPr>
        <p:txBody>
          <a:bodyPr>
            <a:spAutoFit/>
          </a:bodyPr>
          <a:lstStyle/>
          <a:p>
            <a:pPr algn="ctr" eaLnBrk="0" hangingPunct="0">
              <a:spcBef>
                <a:spcPct val="50000"/>
              </a:spcBef>
            </a:pPr>
            <a:r>
              <a:rPr kumimoji="1" lang="es-ES_tradnl" altLang="es-ES" sz="2400" b="1" dirty="0">
                <a:solidFill>
                  <a:srgbClr val="990033"/>
                </a:solidFill>
                <a:latin typeface="Tahoma" pitchFamily="34" charset="0"/>
              </a:rPr>
              <a:t>RENTABILIDAD</a:t>
            </a:r>
          </a:p>
          <a:p>
            <a:pPr algn="ctr" eaLnBrk="0" hangingPunct="0">
              <a:lnSpc>
                <a:spcPct val="40000"/>
              </a:lnSpc>
              <a:spcBef>
                <a:spcPct val="50000"/>
              </a:spcBef>
            </a:pPr>
            <a:endParaRPr kumimoji="1" lang="es-ES_tradnl" altLang="es-ES" sz="2400" b="1" dirty="0">
              <a:solidFill>
                <a:srgbClr val="990033"/>
              </a:solidFill>
              <a:latin typeface="Tahoma" pitchFamily="34" charset="0"/>
            </a:endParaRPr>
          </a:p>
          <a:p>
            <a:pPr algn="ctr" eaLnBrk="0" hangingPunct="0">
              <a:spcBef>
                <a:spcPct val="50000"/>
              </a:spcBef>
            </a:pPr>
            <a:r>
              <a:rPr kumimoji="1" lang="es-ES_tradnl" altLang="es-ES" sz="2400" dirty="0">
                <a:latin typeface="Tahoma" pitchFamily="34" charset="0"/>
              </a:rPr>
              <a:t>El ratio de Rentabilidad sobre Patrimonio Neto mide la relación entre el resultado final del ejercicio y el Patrimonio Neto promedio del período, y lo expresa en tanto por ciento.</a:t>
            </a:r>
          </a:p>
        </p:txBody>
      </p:sp>
      <p:sp>
        <p:nvSpPr>
          <p:cNvPr id="552964" name="Text Box 4"/>
          <p:cNvSpPr txBox="1">
            <a:spLocks noChangeArrowheads="1"/>
          </p:cNvSpPr>
          <p:nvPr/>
        </p:nvSpPr>
        <p:spPr bwMode="auto">
          <a:xfrm rot="-5400000">
            <a:off x="-2226469" y="4034632"/>
            <a:ext cx="5157787" cy="488950"/>
          </a:xfrm>
          <a:prstGeom prst="rect">
            <a:avLst/>
          </a:prstGeom>
          <a:noFill/>
          <a:ln w="12700">
            <a:noFill/>
            <a:miter lim="800000"/>
            <a:headEnd/>
            <a:tailEnd/>
          </a:ln>
        </p:spPr>
        <p:txBody>
          <a:bodyPr>
            <a:spAutoFit/>
          </a:bodyPr>
          <a:lstStyle/>
          <a:p>
            <a:pPr algn="ctr" eaLnBrk="0" hangingPunct="0">
              <a:spcBef>
                <a:spcPct val="50000"/>
              </a:spcBef>
            </a:pPr>
            <a:r>
              <a:rPr lang="es-MX" altLang="es-ES" sz="2600" b="1">
                <a:solidFill>
                  <a:schemeClr val="bg1"/>
                </a:solidFill>
                <a:latin typeface="Tahoma" pitchFamily="34" charset="0"/>
              </a:rPr>
              <a:t>Indicadores Financieros</a:t>
            </a:r>
            <a:endParaRPr lang="es-AR" altLang="es-ES" sz="2600" b="1">
              <a:solidFill>
                <a:schemeClr val="bg1"/>
              </a:solidFill>
              <a:latin typeface="Tahoma" pitchFamily="34" charset="0"/>
            </a:endParaRPr>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2075" y="213717"/>
            <a:ext cx="1727646" cy="967130"/>
          </a:xfrm>
          <a:prstGeom prst="rect">
            <a:avLst/>
          </a:prstGeom>
        </p:spPr>
      </p:pic>
      <p:sp>
        <p:nvSpPr>
          <p:cNvPr id="11" name="Rectangle 24"/>
          <p:cNvSpPr>
            <a:spLocks noChangeArrowheads="1"/>
          </p:cNvSpPr>
          <p:nvPr/>
        </p:nvSpPr>
        <p:spPr bwMode="auto">
          <a:xfrm>
            <a:off x="1187624" y="4279107"/>
            <a:ext cx="7380287" cy="1735138"/>
          </a:xfrm>
          <a:prstGeom prst="rect">
            <a:avLst/>
          </a:prstGeom>
          <a:noFill/>
          <a:ln w="12700" cap="sq">
            <a:noFill/>
            <a:miter lim="800000"/>
            <a:headEnd type="none" w="sm" len="sm"/>
            <a:tailEnd type="none" w="sm" len="sm"/>
          </a:ln>
        </p:spPr>
        <p:txBody>
          <a:bodyPr>
            <a:spAutoFit/>
          </a:bodyPr>
          <a:lstStyle/>
          <a:p>
            <a:pPr eaLnBrk="0" hangingPunct="0">
              <a:spcBef>
                <a:spcPct val="50000"/>
              </a:spcBef>
            </a:pPr>
            <a:r>
              <a:rPr kumimoji="1" lang="es-ES_tradnl" altLang="es-ES" sz="2400" dirty="0">
                <a:solidFill>
                  <a:srgbClr val="990033"/>
                </a:solidFill>
                <a:latin typeface="Tahoma" pitchFamily="34" charset="0"/>
              </a:rPr>
              <a:t>Ejemplo: </a:t>
            </a:r>
          </a:p>
          <a:p>
            <a:pPr eaLnBrk="0" hangingPunct="0">
              <a:spcBef>
                <a:spcPct val="50000"/>
              </a:spcBef>
            </a:pPr>
            <a:r>
              <a:rPr kumimoji="1" lang="es-ES_tradnl" altLang="es-ES" sz="2400" dirty="0">
                <a:latin typeface="Tahoma" pitchFamily="34" charset="0"/>
              </a:rPr>
              <a:t>Una ganancia de $ 100.000 sobre un Patrimonio Neto de $ 500.000 arroja un índice del 20% de rentabilidad.</a:t>
            </a:r>
          </a:p>
        </p:txBody>
      </p:sp>
    </p:spTree>
    <p:extLst>
      <p:ext uri="{BB962C8B-B14F-4D97-AF65-F5344CB8AC3E}">
        <p14:creationId xmlns:p14="http://schemas.microsoft.com/office/powerpoint/2010/main" val="2779392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552962"/>
                                        </p:tgtEl>
                                        <p:attrNameLst>
                                          <p:attrName>style.visibility</p:attrName>
                                        </p:attrNameLst>
                                      </p:cBhvr>
                                      <p:to>
                                        <p:strVal val="visible"/>
                                      </p:to>
                                    </p:set>
                                    <p:animEffect transition="in" filter="checkerboard(across)">
                                      <p:cBhvr>
                                        <p:cTn id="7" dur="500"/>
                                        <p:tgtEl>
                                          <p:spTgt spid="552962"/>
                                        </p:tgtEl>
                                      </p:cBhvr>
                                    </p:animEffect>
                                  </p:childTnLst>
                                </p:cTn>
                              </p:par>
                            </p:childTnLst>
                          </p:cTn>
                        </p:par>
                        <p:par>
                          <p:cTn id="8" fill="hold" nodeType="afterGroup">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552964"/>
                                        </p:tgtEl>
                                        <p:attrNameLst>
                                          <p:attrName>style.visibility</p:attrName>
                                        </p:attrNameLst>
                                      </p:cBhvr>
                                      <p:to>
                                        <p:strVal val="visible"/>
                                      </p:to>
                                    </p:set>
                                    <p:anim calcmode="lin" valueType="num">
                                      <p:cBhvr additive="base">
                                        <p:cTn id="11" dur="500" fill="hold"/>
                                        <p:tgtEl>
                                          <p:spTgt spid="552964"/>
                                        </p:tgtEl>
                                        <p:attrNameLst>
                                          <p:attrName>ppt_x</p:attrName>
                                        </p:attrNameLst>
                                      </p:cBhvr>
                                      <p:tavLst>
                                        <p:tav tm="0">
                                          <p:val>
                                            <p:strVal val="0-#ppt_w/2"/>
                                          </p:val>
                                        </p:tav>
                                        <p:tav tm="100000">
                                          <p:val>
                                            <p:strVal val="#ppt_x"/>
                                          </p:val>
                                        </p:tav>
                                      </p:tavLst>
                                    </p:anim>
                                    <p:anim calcmode="lin" valueType="num">
                                      <p:cBhvr additive="base">
                                        <p:cTn id="12" dur="500" fill="hold"/>
                                        <p:tgtEl>
                                          <p:spTgt spid="55296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 presetClass="entr" presetSubtype="1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checkerboard(across)">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62" grpId="0" autoUpdateAnimBg="0"/>
      <p:bldP spid="552964" grpId="0" autoUpdateAnimBg="0"/>
      <p:bldP spid="11"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ChangeArrowheads="1"/>
          </p:cNvSpPr>
          <p:nvPr/>
        </p:nvSpPr>
        <p:spPr bwMode="auto">
          <a:xfrm>
            <a:off x="1116013" y="3141663"/>
            <a:ext cx="7343775" cy="3597275"/>
          </a:xfrm>
          <a:prstGeom prst="rect">
            <a:avLst/>
          </a:prstGeom>
          <a:noFill/>
          <a:ln w="12700" cap="sq">
            <a:noFill/>
            <a:miter lim="800000"/>
            <a:headEnd type="none" w="sm" len="sm"/>
            <a:tailEnd type="none" w="sm" len="sm"/>
          </a:ln>
        </p:spPr>
        <p:txBody>
          <a:bodyPr>
            <a:spAutoFit/>
          </a:bodyPr>
          <a:lstStyle/>
          <a:p>
            <a:pPr eaLnBrk="0" hangingPunct="0">
              <a:spcBef>
                <a:spcPct val="50000"/>
              </a:spcBef>
            </a:pPr>
            <a:r>
              <a:rPr kumimoji="1" lang="es-ES_tradnl" altLang="es-ES" sz="2000" dirty="0">
                <a:latin typeface="Tahoma" pitchFamily="34" charset="0"/>
              </a:rPr>
              <a:t>Al momento de construir y analizar  RATIOS  tengan en cuenta las siguientes recomendaciones : </a:t>
            </a:r>
          </a:p>
          <a:p>
            <a:pPr eaLnBrk="0" hangingPunct="0">
              <a:spcBef>
                <a:spcPct val="50000"/>
              </a:spcBef>
              <a:buFontTx/>
              <a:buChar char="–"/>
            </a:pPr>
            <a:r>
              <a:rPr kumimoji="1" lang="es-ES_tradnl" altLang="es-ES" sz="2000" dirty="0">
                <a:latin typeface="Tahoma" pitchFamily="34" charset="0"/>
              </a:rPr>
              <a:t> </a:t>
            </a:r>
            <a:r>
              <a:rPr kumimoji="1" lang="es-ES_tradnl" altLang="es-ES" sz="2000" b="1" dirty="0">
                <a:latin typeface="Tahoma" pitchFamily="34" charset="0"/>
              </a:rPr>
              <a:t>Los  RATIOS  nunca son mejores que la información </a:t>
            </a:r>
            <a:br>
              <a:rPr kumimoji="1" lang="es-ES_tradnl" altLang="es-ES" sz="2000" b="1" dirty="0">
                <a:latin typeface="Tahoma" pitchFamily="34" charset="0"/>
              </a:rPr>
            </a:br>
            <a:r>
              <a:rPr kumimoji="1" lang="es-ES_tradnl" altLang="es-ES" sz="2000" b="1" dirty="0">
                <a:latin typeface="Tahoma" pitchFamily="34" charset="0"/>
              </a:rPr>
              <a:t>   que les da origen.</a:t>
            </a:r>
            <a:r>
              <a:rPr kumimoji="1" lang="es-ES_tradnl" altLang="es-ES" sz="2000" dirty="0">
                <a:latin typeface="Tahoma" pitchFamily="34" charset="0"/>
              </a:rPr>
              <a:t> Si los datos de los Estados Contables </a:t>
            </a:r>
            <a:br>
              <a:rPr kumimoji="1" lang="es-ES_tradnl" altLang="es-ES" sz="2000" dirty="0">
                <a:latin typeface="Tahoma" pitchFamily="34" charset="0"/>
              </a:rPr>
            </a:br>
            <a:r>
              <a:rPr kumimoji="1" lang="es-ES_tradnl" altLang="es-ES" sz="2000" dirty="0">
                <a:latin typeface="Tahoma" pitchFamily="34" charset="0"/>
              </a:rPr>
              <a:t>   NO es confiable, tampoco lo serán los ratios que surjan de </a:t>
            </a:r>
            <a:br>
              <a:rPr kumimoji="1" lang="es-ES_tradnl" altLang="es-ES" sz="2000" dirty="0">
                <a:latin typeface="Tahoma" pitchFamily="34" charset="0"/>
              </a:rPr>
            </a:br>
            <a:r>
              <a:rPr kumimoji="1" lang="es-ES_tradnl" altLang="es-ES" sz="2000" dirty="0">
                <a:latin typeface="Tahoma" pitchFamily="34" charset="0"/>
              </a:rPr>
              <a:t>   éstos.</a:t>
            </a:r>
          </a:p>
          <a:p>
            <a:pPr eaLnBrk="0" hangingPunct="0">
              <a:spcBef>
                <a:spcPct val="50000"/>
              </a:spcBef>
              <a:buFontTx/>
              <a:buChar char="–"/>
            </a:pPr>
            <a:r>
              <a:rPr kumimoji="1" lang="es-ES_tradnl" altLang="es-ES" sz="2000" dirty="0">
                <a:latin typeface="Tahoma" pitchFamily="34" charset="0"/>
              </a:rPr>
              <a:t> No se deben sacar conclusiones a partir de un solo ratio </a:t>
            </a:r>
            <a:br>
              <a:rPr kumimoji="1" lang="es-ES_tradnl" altLang="es-ES" sz="2000" dirty="0">
                <a:latin typeface="Tahoma" pitchFamily="34" charset="0"/>
              </a:rPr>
            </a:br>
            <a:r>
              <a:rPr kumimoji="1" lang="es-ES_tradnl" altLang="es-ES" sz="2000" dirty="0">
                <a:latin typeface="Tahoma" pitchFamily="34" charset="0"/>
              </a:rPr>
              <a:t>   sino de un conjunto. Y se deben comparar con los de </a:t>
            </a:r>
            <a:br>
              <a:rPr kumimoji="1" lang="es-ES_tradnl" altLang="es-ES" sz="2000" dirty="0">
                <a:latin typeface="Tahoma" pitchFamily="34" charset="0"/>
              </a:rPr>
            </a:br>
            <a:r>
              <a:rPr kumimoji="1" lang="es-ES_tradnl" altLang="es-ES" sz="2000" dirty="0">
                <a:latin typeface="Tahoma" pitchFamily="34" charset="0"/>
              </a:rPr>
              <a:t>   ejercicios anteriores para establecer </a:t>
            </a:r>
            <a:r>
              <a:rPr kumimoji="1" lang="es-ES_tradnl" altLang="es-ES" sz="2000" i="1" dirty="0">
                <a:latin typeface="Tahoma" pitchFamily="34" charset="0"/>
              </a:rPr>
              <a:t>tendencias .</a:t>
            </a:r>
            <a:endParaRPr kumimoji="1" lang="es-ES_tradnl" altLang="es-ES" sz="2000" dirty="0">
              <a:latin typeface="Tahoma" pitchFamily="34" charset="0"/>
            </a:endParaRPr>
          </a:p>
          <a:p>
            <a:pPr eaLnBrk="0" hangingPunct="0">
              <a:spcBef>
                <a:spcPct val="50000"/>
              </a:spcBef>
            </a:pPr>
            <a:endParaRPr kumimoji="1" lang="es-ES_tradnl" altLang="es-ES" sz="2000" dirty="0">
              <a:latin typeface="Tahoma" pitchFamily="34" charset="0"/>
            </a:endParaRPr>
          </a:p>
        </p:txBody>
      </p:sp>
      <p:sp>
        <p:nvSpPr>
          <p:cNvPr id="557059" name="Text Box 3"/>
          <p:cNvSpPr txBox="1">
            <a:spLocks noChangeArrowheads="1"/>
          </p:cNvSpPr>
          <p:nvPr/>
        </p:nvSpPr>
        <p:spPr bwMode="auto">
          <a:xfrm>
            <a:off x="-252536" y="1400991"/>
            <a:ext cx="7993063" cy="488950"/>
          </a:xfrm>
          <a:prstGeom prst="rect">
            <a:avLst/>
          </a:prstGeom>
          <a:noFill/>
          <a:ln w="12700">
            <a:noFill/>
            <a:miter lim="800000"/>
            <a:headEnd/>
            <a:tailEnd/>
          </a:ln>
        </p:spPr>
        <p:txBody>
          <a:bodyPr>
            <a:spAutoFit/>
          </a:bodyPr>
          <a:lstStyle/>
          <a:p>
            <a:pPr algn="ctr" eaLnBrk="0" hangingPunct="0">
              <a:spcBef>
                <a:spcPct val="50000"/>
              </a:spcBef>
            </a:pPr>
            <a:r>
              <a:rPr lang="es-MX" altLang="es-ES" sz="2600" b="1" dirty="0">
                <a:solidFill>
                  <a:srgbClr val="800000"/>
                </a:solidFill>
                <a:latin typeface="Tahoma" pitchFamily="34" charset="0"/>
              </a:rPr>
              <a:t>Precauciones al utilizar RATIOS</a:t>
            </a:r>
            <a:endParaRPr lang="es-AR" altLang="es-ES" sz="2600" b="1" dirty="0">
              <a:solidFill>
                <a:srgbClr val="800000"/>
              </a:solidFill>
              <a:latin typeface="Tahoma" pitchFamily="34" charset="0"/>
            </a:endParaRPr>
          </a:p>
        </p:txBody>
      </p:sp>
      <p:sp>
        <p:nvSpPr>
          <p:cNvPr id="45060" name="Rectangle 4"/>
          <p:cNvSpPr>
            <a:spLocks noChangeArrowheads="1"/>
          </p:cNvSpPr>
          <p:nvPr/>
        </p:nvSpPr>
        <p:spPr bwMode="auto">
          <a:xfrm>
            <a:off x="957385" y="1955935"/>
            <a:ext cx="3317875" cy="396875"/>
          </a:xfrm>
          <a:prstGeom prst="rect">
            <a:avLst/>
          </a:prstGeom>
          <a:noFill/>
          <a:ln w="9525" algn="ctr">
            <a:noFill/>
            <a:miter lim="800000"/>
            <a:headEnd/>
            <a:tailEnd/>
          </a:ln>
        </p:spPr>
        <p:txBody>
          <a:bodyPr>
            <a:spAutoFit/>
          </a:bodyPr>
          <a:lstStyle/>
          <a:p>
            <a:pPr algn="ctr" eaLnBrk="0" hangingPunct="0">
              <a:spcBef>
                <a:spcPct val="50000"/>
              </a:spcBef>
            </a:pPr>
            <a:r>
              <a:rPr kumimoji="1" lang="es-ES_tradnl" altLang="es-ES" sz="2000" b="1" dirty="0">
                <a:latin typeface="Verdana" pitchFamily="34" charset="0"/>
              </a:rPr>
              <a:t>OTROS INDICADORES</a:t>
            </a:r>
            <a:endParaRPr kumimoji="1" lang="es-AR" altLang="es-ES" sz="2000" b="1" dirty="0">
              <a:latin typeface="Verdana" pitchFamily="34" charset="0"/>
            </a:endParaRPr>
          </a:p>
        </p:txBody>
      </p:sp>
      <p:sp>
        <p:nvSpPr>
          <p:cNvPr id="557061" name="Text Box 5"/>
          <p:cNvSpPr txBox="1">
            <a:spLocks noChangeArrowheads="1"/>
          </p:cNvSpPr>
          <p:nvPr/>
        </p:nvSpPr>
        <p:spPr bwMode="auto">
          <a:xfrm rot="-5400000">
            <a:off x="-2226469" y="4034632"/>
            <a:ext cx="5157787" cy="488950"/>
          </a:xfrm>
          <a:prstGeom prst="rect">
            <a:avLst/>
          </a:prstGeom>
          <a:noFill/>
          <a:ln w="12700">
            <a:noFill/>
            <a:miter lim="800000"/>
            <a:headEnd/>
            <a:tailEnd/>
          </a:ln>
        </p:spPr>
        <p:txBody>
          <a:bodyPr>
            <a:spAutoFit/>
          </a:bodyPr>
          <a:lstStyle/>
          <a:p>
            <a:pPr algn="ctr" eaLnBrk="0" hangingPunct="0">
              <a:spcBef>
                <a:spcPct val="50000"/>
              </a:spcBef>
            </a:pPr>
            <a:r>
              <a:rPr lang="es-MX" altLang="es-ES" sz="2600" b="1">
                <a:solidFill>
                  <a:schemeClr val="bg1"/>
                </a:solidFill>
                <a:latin typeface="Tahoma" pitchFamily="34" charset="0"/>
              </a:rPr>
              <a:t>Indicadores Financieros</a:t>
            </a:r>
            <a:endParaRPr lang="es-AR" altLang="es-ES" sz="2600" b="1">
              <a:solidFill>
                <a:schemeClr val="bg1"/>
              </a:solidFill>
              <a:latin typeface="Tahoma" pitchFamily="34" charset="0"/>
            </a:endParaRPr>
          </a:p>
        </p:txBody>
      </p:sp>
      <p:pic>
        <p:nvPicPr>
          <p:cNvPr id="6" name="5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2075" y="213717"/>
            <a:ext cx="1727646" cy="967130"/>
          </a:xfrm>
          <a:prstGeom prst="rect">
            <a:avLst/>
          </a:prstGeom>
        </p:spPr>
      </p:pic>
    </p:spTree>
    <p:extLst>
      <p:ext uri="{BB962C8B-B14F-4D97-AF65-F5344CB8AC3E}">
        <p14:creationId xmlns:p14="http://schemas.microsoft.com/office/powerpoint/2010/main" val="2525901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557058"/>
                                        </p:tgtEl>
                                        <p:attrNameLst>
                                          <p:attrName>style.visibility</p:attrName>
                                        </p:attrNameLst>
                                      </p:cBhvr>
                                      <p:to>
                                        <p:strVal val="visible"/>
                                      </p:to>
                                    </p:set>
                                    <p:animEffect transition="in" filter="checkerboard(across)">
                                      <p:cBhvr>
                                        <p:cTn id="7" dur="500"/>
                                        <p:tgtEl>
                                          <p:spTgt spid="557058"/>
                                        </p:tgtEl>
                                      </p:cBhvr>
                                    </p:animEffect>
                                  </p:childTnLst>
                                </p:cTn>
                              </p:par>
                            </p:childTnLst>
                          </p:cTn>
                        </p:par>
                        <p:par>
                          <p:cTn id="8" fill="hold" nodeType="afterGroup">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557059"/>
                                        </p:tgtEl>
                                        <p:attrNameLst>
                                          <p:attrName>style.visibility</p:attrName>
                                        </p:attrNameLst>
                                      </p:cBhvr>
                                      <p:to>
                                        <p:strVal val="visible"/>
                                      </p:to>
                                    </p:set>
                                    <p:anim calcmode="lin" valueType="num">
                                      <p:cBhvr additive="base">
                                        <p:cTn id="11" dur="500" fill="hold"/>
                                        <p:tgtEl>
                                          <p:spTgt spid="557059"/>
                                        </p:tgtEl>
                                        <p:attrNameLst>
                                          <p:attrName>ppt_x</p:attrName>
                                        </p:attrNameLst>
                                      </p:cBhvr>
                                      <p:tavLst>
                                        <p:tav tm="0">
                                          <p:val>
                                            <p:strVal val="0-#ppt_w/2"/>
                                          </p:val>
                                        </p:tav>
                                        <p:tav tm="100000">
                                          <p:val>
                                            <p:strVal val="#ppt_x"/>
                                          </p:val>
                                        </p:tav>
                                      </p:tavLst>
                                    </p:anim>
                                    <p:anim calcmode="lin" valueType="num">
                                      <p:cBhvr additive="base">
                                        <p:cTn id="12" dur="500" fill="hold"/>
                                        <p:tgtEl>
                                          <p:spTgt spid="557059"/>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557061"/>
                                        </p:tgtEl>
                                        <p:attrNameLst>
                                          <p:attrName>style.visibility</p:attrName>
                                        </p:attrNameLst>
                                      </p:cBhvr>
                                      <p:to>
                                        <p:strVal val="visible"/>
                                      </p:to>
                                    </p:set>
                                    <p:anim calcmode="lin" valueType="num">
                                      <p:cBhvr additive="base">
                                        <p:cTn id="16" dur="500" fill="hold"/>
                                        <p:tgtEl>
                                          <p:spTgt spid="557061"/>
                                        </p:tgtEl>
                                        <p:attrNameLst>
                                          <p:attrName>ppt_x</p:attrName>
                                        </p:attrNameLst>
                                      </p:cBhvr>
                                      <p:tavLst>
                                        <p:tav tm="0">
                                          <p:val>
                                            <p:strVal val="0-#ppt_w/2"/>
                                          </p:val>
                                        </p:tav>
                                        <p:tav tm="100000">
                                          <p:val>
                                            <p:strVal val="#ppt_x"/>
                                          </p:val>
                                        </p:tav>
                                      </p:tavLst>
                                    </p:anim>
                                    <p:anim calcmode="lin" valueType="num">
                                      <p:cBhvr additive="base">
                                        <p:cTn id="17" dur="500" fill="hold"/>
                                        <p:tgtEl>
                                          <p:spTgt spid="5570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7058" grpId="0" autoUpdateAnimBg="0"/>
      <p:bldP spid="557059" grpId="0" autoUpdateAnimBg="0"/>
      <p:bldP spid="557061"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2 Subtítulo"/>
          <p:cNvSpPr>
            <a:spLocks noGrp="1"/>
          </p:cNvSpPr>
          <p:nvPr>
            <p:ph type="subTitle" idx="1"/>
          </p:nvPr>
        </p:nvSpPr>
        <p:spPr>
          <a:xfrm>
            <a:off x="1187624" y="1700808"/>
            <a:ext cx="6696744" cy="3744415"/>
          </a:xfrm>
        </p:spPr>
        <p:txBody>
          <a:bodyPr>
            <a:normAutofit/>
          </a:bodyPr>
          <a:lstStyle/>
          <a:p>
            <a:r>
              <a:rPr lang="es-MX" sz="3600" b="1" dirty="0">
                <a:latin typeface="Calibri" pitchFamily="34" charset="0"/>
              </a:rPr>
              <a:t>2# La sustentabilidad en la gobernanza</a:t>
            </a:r>
          </a:p>
          <a:p>
            <a:endParaRPr lang="es-MX" sz="3600" b="1" dirty="0">
              <a:latin typeface="Calibri" pitchFamily="34" charset="0"/>
            </a:endParaRPr>
          </a:p>
        </p:txBody>
      </p:sp>
      <p:pic>
        <p:nvPicPr>
          <p:cNvPr id="5" name="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6296" y="213717"/>
            <a:ext cx="1727646" cy="967130"/>
          </a:xfrm>
          <a:prstGeom prst="rect">
            <a:avLst/>
          </a:prstGeom>
        </p:spPr>
      </p:pic>
    </p:spTree>
    <p:extLst>
      <p:ext uri="{BB962C8B-B14F-4D97-AF65-F5344CB8AC3E}">
        <p14:creationId xmlns:p14="http://schemas.microsoft.com/office/powerpoint/2010/main" val="1853491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2" cstate="print"/>
          <a:srcRect l="6197" t="10980" r="41828" b="14366"/>
          <a:stretch>
            <a:fillRect/>
          </a:stretch>
        </p:blipFill>
        <p:spPr bwMode="auto">
          <a:xfrm>
            <a:off x="971600" y="188641"/>
            <a:ext cx="7056784" cy="6335067"/>
          </a:xfrm>
          <a:prstGeom prst="rect">
            <a:avLst/>
          </a:prstGeom>
          <a:noFill/>
          <a:ln w="9525">
            <a:noFill/>
            <a:miter lim="800000"/>
            <a:headEnd/>
            <a:tailEnd/>
          </a:ln>
        </p:spPr>
      </p:pic>
    </p:spTree>
    <p:extLst>
      <p:ext uri="{BB962C8B-B14F-4D97-AF65-F5344CB8AC3E}">
        <p14:creationId xmlns:p14="http://schemas.microsoft.com/office/powerpoint/2010/main" val="11917966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l="7379" t="23265" r="25000" b="10000"/>
          <a:stretch>
            <a:fillRect/>
          </a:stretch>
        </p:blipFill>
        <p:spPr bwMode="auto">
          <a:xfrm>
            <a:off x="611560" y="980728"/>
            <a:ext cx="8305698" cy="5122988"/>
          </a:xfrm>
          <a:prstGeom prst="rect">
            <a:avLst/>
          </a:prstGeom>
          <a:noFill/>
          <a:ln w="9525">
            <a:noFill/>
            <a:miter lim="800000"/>
            <a:headEnd/>
            <a:tailEnd/>
          </a:ln>
        </p:spPr>
      </p:pic>
      <p:pic>
        <p:nvPicPr>
          <p:cNvPr id="3" name="2 Imagen" descr="natura"/>
          <p:cNvPicPr/>
          <p:nvPr/>
        </p:nvPicPr>
        <p:blipFill>
          <a:blip r:embed="rId3">
            <a:extLst>
              <a:ext uri="{28A0092B-C50C-407E-A947-70E740481C1C}">
                <a14:useLocalDpi xmlns:a14="http://schemas.microsoft.com/office/drawing/2010/main" val="0"/>
              </a:ext>
            </a:extLst>
          </a:blip>
          <a:srcRect/>
          <a:stretch>
            <a:fillRect/>
          </a:stretch>
        </p:blipFill>
        <p:spPr bwMode="auto">
          <a:xfrm>
            <a:off x="6732241" y="188640"/>
            <a:ext cx="2020213" cy="1295366"/>
          </a:xfrm>
          <a:prstGeom prst="rect">
            <a:avLst/>
          </a:prstGeom>
          <a:noFill/>
          <a:ln>
            <a:noFill/>
          </a:ln>
        </p:spPr>
      </p:pic>
    </p:spTree>
    <p:extLst>
      <p:ext uri="{BB962C8B-B14F-4D97-AF65-F5344CB8AC3E}">
        <p14:creationId xmlns:p14="http://schemas.microsoft.com/office/powerpoint/2010/main" val="287030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
          <p:cNvPicPr>
            <a:picLocks noChangeAspect="1" noChangeArrowheads="1"/>
          </p:cNvPicPr>
          <p:nvPr/>
        </p:nvPicPr>
        <p:blipFill>
          <a:blip r:embed="rId2" cstate="print"/>
          <a:srcRect l="24506" t="8146" r="37694" b="13420"/>
          <a:stretch>
            <a:fillRect/>
          </a:stretch>
        </p:blipFill>
        <p:spPr bwMode="auto">
          <a:xfrm>
            <a:off x="2339753" y="196516"/>
            <a:ext cx="4824536" cy="6256820"/>
          </a:xfrm>
          <a:prstGeom prst="rect">
            <a:avLst/>
          </a:prstGeom>
          <a:noFill/>
          <a:ln w="9525">
            <a:noFill/>
            <a:miter lim="800000"/>
            <a:headEnd/>
            <a:tailEnd/>
          </a:ln>
        </p:spPr>
      </p:pic>
    </p:spTree>
    <p:extLst>
      <p:ext uri="{BB962C8B-B14F-4D97-AF65-F5344CB8AC3E}">
        <p14:creationId xmlns:p14="http://schemas.microsoft.com/office/powerpoint/2010/main" val="14877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99592" y="1"/>
            <a:ext cx="7772400" cy="1143000"/>
          </a:xfrm>
        </p:spPr>
        <p:txBody>
          <a:bodyPr>
            <a:normAutofit/>
          </a:bodyPr>
          <a:lstStyle/>
          <a:p>
            <a:r>
              <a:rPr lang="es-ES" dirty="0"/>
              <a:t>Pero no todo lo que brilla es oro…</a:t>
            </a:r>
          </a:p>
        </p:txBody>
      </p:sp>
      <p:pic>
        <p:nvPicPr>
          <p:cNvPr id="84995" name="Picture 3"/>
          <p:cNvPicPr>
            <a:picLocks noChangeAspect="1" noChangeArrowheads="1"/>
          </p:cNvPicPr>
          <p:nvPr/>
        </p:nvPicPr>
        <p:blipFill>
          <a:blip r:embed="rId2" cstate="print"/>
          <a:srcRect l="5113" t="14450" r="31100" b="30740"/>
          <a:stretch>
            <a:fillRect/>
          </a:stretch>
        </p:blipFill>
        <p:spPr bwMode="auto">
          <a:xfrm>
            <a:off x="449221" y="2492897"/>
            <a:ext cx="7920880" cy="4176464"/>
          </a:xfrm>
          <a:prstGeom prst="rect">
            <a:avLst/>
          </a:prstGeom>
          <a:noFill/>
          <a:ln w="9525">
            <a:noFill/>
            <a:miter lim="800000"/>
            <a:headEnd/>
            <a:tailEnd/>
          </a:ln>
        </p:spPr>
      </p:pic>
      <p:pic>
        <p:nvPicPr>
          <p:cNvPr id="84996" name="Picture 4"/>
          <p:cNvPicPr>
            <a:picLocks noChangeAspect="1" noChangeArrowheads="1"/>
          </p:cNvPicPr>
          <p:nvPr/>
        </p:nvPicPr>
        <p:blipFill>
          <a:blip r:embed="rId3" cstate="print"/>
          <a:srcRect l="5704" t="51890" r="31691" b="32990"/>
          <a:stretch>
            <a:fillRect/>
          </a:stretch>
        </p:blipFill>
        <p:spPr bwMode="auto">
          <a:xfrm>
            <a:off x="539552" y="1340769"/>
            <a:ext cx="7632848" cy="1152128"/>
          </a:xfrm>
          <a:prstGeom prst="rect">
            <a:avLst/>
          </a:prstGeom>
          <a:noFill/>
          <a:ln w="9525">
            <a:noFill/>
            <a:miter lim="800000"/>
            <a:headEnd/>
            <a:tailEnd/>
          </a:ln>
        </p:spPr>
      </p:pic>
      <p:sp>
        <p:nvSpPr>
          <p:cNvPr id="7" name="6 Rectángulo redondeado"/>
          <p:cNvSpPr/>
          <p:nvPr/>
        </p:nvSpPr>
        <p:spPr>
          <a:xfrm>
            <a:off x="359532" y="3140968"/>
            <a:ext cx="7992888" cy="720080"/>
          </a:xfrm>
          <a:prstGeom prst="roundRect">
            <a:avLst/>
          </a:prstGeom>
          <a:noFill/>
          <a:ln w="38100"/>
        </p:spPr>
        <p:style>
          <a:lnRef idx="2">
            <a:schemeClr val="accent6"/>
          </a:lnRef>
          <a:fillRef idx="1">
            <a:schemeClr val="lt1"/>
          </a:fillRef>
          <a:effectRef idx="0">
            <a:schemeClr val="accent6"/>
          </a:effectRef>
          <a:fontRef idx="minor">
            <a:schemeClr val="dk1"/>
          </a:fontRef>
        </p:style>
        <p:txBody>
          <a:bodyPr lIns="91424" tIns="45712" rIns="91424" bIns="45712" rtlCol="0" anchor="ctr"/>
          <a:lstStyle/>
          <a:p>
            <a:pPr algn="ctr"/>
            <a:endParaRPr lang="es-ES">
              <a:solidFill>
                <a:prstClr val="black"/>
              </a:solidFill>
            </a:endParaRPr>
          </a:p>
        </p:txBody>
      </p:sp>
    </p:spTree>
    <p:extLst>
      <p:ext uri="{BB962C8B-B14F-4D97-AF65-F5344CB8AC3E}">
        <p14:creationId xmlns:p14="http://schemas.microsoft.com/office/powerpoint/2010/main" val="1268338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2 Subtítulo"/>
          <p:cNvSpPr>
            <a:spLocks noGrp="1"/>
          </p:cNvSpPr>
          <p:nvPr>
            <p:ph type="subTitle" idx="1"/>
          </p:nvPr>
        </p:nvSpPr>
        <p:spPr>
          <a:xfrm>
            <a:off x="1187624" y="1700808"/>
            <a:ext cx="6696744" cy="3744415"/>
          </a:xfrm>
        </p:spPr>
        <p:txBody>
          <a:bodyPr>
            <a:normAutofit/>
          </a:bodyPr>
          <a:lstStyle/>
          <a:p>
            <a:r>
              <a:rPr lang="es-MX" sz="3600" b="1" dirty="0">
                <a:latin typeface="Calibri" pitchFamily="34" charset="0"/>
              </a:rPr>
              <a:t>1# Acerca del Valor Económico</a:t>
            </a:r>
          </a:p>
          <a:p>
            <a:endParaRPr lang="es-MX" sz="3600" b="1" dirty="0">
              <a:latin typeface="Calibri" pitchFamily="34" charset="0"/>
            </a:endParaRPr>
          </a:p>
          <a:p>
            <a:endParaRPr lang="es-MX" sz="3600" b="1" dirty="0">
              <a:latin typeface="Calibri" pitchFamily="34" charset="0"/>
            </a:endParaRPr>
          </a:p>
        </p:txBody>
      </p:sp>
      <p:pic>
        <p:nvPicPr>
          <p:cNvPr id="5" name="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6296" y="213717"/>
            <a:ext cx="1727646" cy="967130"/>
          </a:xfrm>
          <a:prstGeom prst="rect">
            <a:avLst/>
          </a:prstGeom>
        </p:spPr>
      </p:pic>
    </p:spTree>
    <p:extLst>
      <p:ext uri="{BB962C8B-B14F-4D97-AF65-F5344CB8AC3E}">
        <p14:creationId xmlns:p14="http://schemas.microsoft.com/office/powerpoint/2010/main" val="4194288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2"/>
          <a:srcRect/>
          <a:stretch>
            <a:fillRect/>
          </a:stretch>
        </p:blipFill>
        <p:spPr bwMode="auto">
          <a:xfrm>
            <a:off x="0" y="1772816"/>
            <a:ext cx="9130771" cy="3998818"/>
          </a:xfrm>
          <a:prstGeom prst="rect">
            <a:avLst/>
          </a:prstGeom>
          <a:noFill/>
          <a:ln w="9525">
            <a:noFill/>
            <a:miter lim="800000"/>
            <a:headEnd/>
            <a:tailEnd/>
          </a:ln>
          <a:effectLst/>
        </p:spPr>
      </p:pic>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2075" y="213717"/>
            <a:ext cx="1727646" cy="967130"/>
          </a:xfrm>
          <a:prstGeom prst="rect">
            <a:avLst/>
          </a:prstGeom>
        </p:spPr>
      </p:pic>
    </p:spTree>
    <p:extLst>
      <p:ext uri="{BB962C8B-B14F-4D97-AF65-F5344CB8AC3E}">
        <p14:creationId xmlns:p14="http://schemas.microsoft.com/office/powerpoint/2010/main" val="14245083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491E1629-386A-4147-EE22-A1B4E376D544}"/>
              </a:ext>
            </a:extLst>
          </p:cNvPr>
          <p:cNvPicPr>
            <a:picLocks noChangeAspect="1"/>
          </p:cNvPicPr>
          <p:nvPr/>
        </p:nvPicPr>
        <p:blipFill rotWithShape="1">
          <a:blip r:embed="rId2"/>
          <a:srcRect l="37399" t="24788" r="23226" b="10781"/>
          <a:stretch/>
        </p:blipFill>
        <p:spPr>
          <a:xfrm>
            <a:off x="1475656" y="697282"/>
            <a:ext cx="6048672" cy="5564778"/>
          </a:xfrm>
          <a:prstGeom prst="rect">
            <a:avLst/>
          </a:prstGeom>
        </p:spPr>
      </p:pic>
    </p:spTree>
    <p:extLst>
      <p:ext uri="{BB962C8B-B14F-4D97-AF65-F5344CB8AC3E}">
        <p14:creationId xmlns:p14="http://schemas.microsoft.com/office/powerpoint/2010/main" val="30407837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E5071358-E513-E29D-4163-4406E94D1AF1}"/>
              </a:ext>
            </a:extLst>
          </p:cNvPr>
          <p:cNvPicPr>
            <a:picLocks noChangeAspect="1"/>
          </p:cNvPicPr>
          <p:nvPr/>
        </p:nvPicPr>
        <p:blipFill rotWithShape="1">
          <a:blip r:embed="rId2"/>
          <a:srcRect l="38188" t="24788" r="23225" b="58169"/>
          <a:stretch/>
        </p:blipFill>
        <p:spPr>
          <a:xfrm>
            <a:off x="1488906" y="323833"/>
            <a:ext cx="6166187" cy="1531269"/>
          </a:xfrm>
          <a:prstGeom prst="rect">
            <a:avLst/>
          </a:prstGeom>
        </p:spPr>
      </p:pic>
      <p:pic>
        <p:nvPicPr>
          <p:cNvPr id="5" name="Imagen 4">
            <a:extLst>
              <a:ext uri="{FF2B5EF4-FFF2-40B4-BE49-F238E27FC236}">
                <a16:creationId xmlns:a16="http://schemas.microsoft.com/office/drawing/2014/main" id="{B6A4B2AA-D226-6039-3CEC-305F7A5970F0}"/>
              </a:ext>
            </a:extLst>
          </p:cNvPr>
          <p:cNvPicPr>
            <a:picLocks noChangeAspect="1"/>
          </p:cNvPicPr>
          <p:nvPr/>
        </p:nvPicPr>
        <p:blipFill rotWithShape="1">
          <a:blip r:embed="rId2"/>
          <a:srcRect l="38188" t="63489" r="23225" b="7979"/>
          <a:stretch/>
        </p:blipFill>
        <p:spPr>
          <a:xfrm>
            <a:off x="-252536" y="2420888"/>
            <a:ext cx="8216329" cy="3415576"/>
          </a:xfrm>
          <a:prstGeom prst="rect">
            <a:avLst/>
          </a:prstGeom>
        </p:spPr>
      </p:pic>
    </p:spTree>
    <p:extLst>
      <p:ext uri="{BB962C8B-B14F-4D97-AF65-F5344CB8AC3E}">
        <p14:creationId xmlns:p14="http://schemas.microsoft.com/office/powerpoint/2010/main" val="4091432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3FDB59EC-DDA2-556E-5E70-CDC75AE6F5B4}"/>
              </a:ext>
            </a:extLst>
          </p:cNvPr>
          <p:cNvPicPr>
            <a:picLocks noChangeAspect="1"/>
          </p:cNvPicPr>
          <p:nvPr/>
        </p:nvPicPr>
        <p:blipFill rotWithShape="1">
          <a:blip r:embed="rId2"/>
          <a:srcRect l="37400" t="24788" r="23228" b="57196"/>
          <a:stretch/>
        </p:blipFill>
        <p:spPr>
          <a:xfrm>
            <a:off x="1187311" y="476672"/>
            <a:ext cx="6769377" cy="1668796"/>
          </a:xfrm>
          <a:prstGeom prst="rect">
            <a:avLst/>
          </a:prstGeom>
        </p:spPr>
      </p:pic>
      <p:pic>
        <p:nvPicPr>
          <p:cNvPr id="5" name="Imagen 4">
            <a:extLst>
              <a:ext uri="{FF2B5EF4-FFF2-40B4-BE49-F238E27FC236}">
                <a16:creationId xmlns:a16="http://schemas.microsoft.com/office/drawing/2014/main" id="{F56E9417-ADFC-99BF-FA43-A5AD60A1A477}"/>
              </a:ext>
            </a:extLst>
          </p:cNvPr>
          <p:cNvPicPr>
            <a:picLocks noChangeAspect="1"/>
          </p:cNvPicPr>
          <p:nvPr/>
        </p:nvPicPr>
        <p:blipFill rotWithShape="1">
          <a:blip r:embed="rId2"/>
          <a:srcRect l="37400" t="66427" r="24104" b="7980"/>
          <a:stretch/>
        </p:blipFill>
        <p:spPr>
          <a:xfrm>
            <a:off x="-684584" y="2444280"/>
            <a:ext cx="10142460" cy="3672408"/>
          </a:xfrm>
          <a:prstGeom prst="rect">
            <a:avLst/>
          </a:prstGeom>
        </p:spPr>
      </p:pic>
    </p:spTree>
    <p:extLst>
      <p:ext uri="{BB962C8B-B14F-4D97-AF65-F5344CB8AC3E}">
        <p14:creationId xmlns:p14="http://schemas.microsoft.com/office/powerpoint/2010/main" val="989646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9E810D9-ED89-5AF9-C390-506038781512}"/>
              </a:ext>
            </a:extLst>
          </p:cNvPr>
          <p:cNvPicPr>
            <a:picLocks noChangeAspect="1"/>
          </p:cNvPicPr>
          <p:nvPr/>
        </p:nvPicPr>
        <p:blipFill rotWithShape="1">
          <a:blip r:embed="rId2"/>
          <a:srcRect l="38187" t="24788" r="22438" b="9381"/>
          <a:stretch/>
        </p:blipFill>
        <p:spPr>
          <a:xfrm>
            <a:off x="1547664" y="476672"/>
            <a:ext cx="6511361" cy="6120680"/>
          </a:xfrm>
          <a:prstGeom prst="rect">
            <a:avLst/>
          </a:prstGeom>
        </p:spPr>
      </p:pic>
    </p:spTree>
    <p:extLst>
      <p:ext uri="{BB962C8B-B14F-4D97-AF65-F5344CB8AC3E}">
        <p14:creationId xmlns:p14="http://schemas.microsoft.com/office/powerpoint/2010/main" val="16308439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971D00F8-034C-8893-2CB6-D76F6B1A759E}"/>
              </a:ext>
            </a:extLst>
          </p:cNvPr>
          <p:cNvPicPr>
            <a:picLocks noChangeAspect="1"/>
          </p:cNvPicPr>
          <p:nvPr/>
        </p:nvPicPr>
        <p:blipFill rotWithShape="1">
          <a:blip r:embed="rId2"/>
          <a:srcRect l="36613" t="24788" r="22438" b="58754"/>
          <a:stretch/>
        </p:blipFill>
        <p:spPr>
          <a:xfrm>
            <a:off x="755576" y="188640"/>
            <a:ext cx="7379431" cy="1604425"/>
          </a:xfrm>
          <a:prstGeom prst="rect">
            <a:avLst/>
          </a:prstGeom>
        </p:spPr>
      </p:pic>
      <p:pic>
        <p:nvPicPr>
          <p:cNvPr id="5" name="Imagen 4">
            <a:extLst>
              <a:ext uri="{FF2B5EF4-FFF2-40B4-BE49-F238E27FC236}">
                <a16:creationId xmlns:a16="http://schemas.microsoft.com/office/drawing/2014/main" id="{5DF57ACF-CA70-2D2E-EE66-6327ADC51439}"/>
              </a:ext>
            </a:extLst>
          </p:cNvPr>
          <p:cNvPicPr>
            <a:picLocks noChangeAspect="1"/>
          </p:cNvPicPr>
          <p:nvPr/>
        </p:nvPicPr>
        <p:blipFill rotWithShape="1">
          <a:blip r:embed="rId2"/>
          <a:srcRect l="36613" t="64851" r="22438" b="9380"/>
          <a:stretch/>
        </p:blipFill>
        <p:spPr>
          <a:xfrm>
            <a:off x="-828600" y="2420888"/>
            <a:ext cx="10364877" cy="3528392"/>
          </a:xfrm>
          <a:prstGeom prst="rect">
            <a:avLst/>
          </a:prstGeom>
        </p:spPr>
      </p:pic>
    </p:spTree>
    <p:extLst>
      <p:ext uri="{BB962C8B-B14F-4D97-AF65-F5344CB8AC3E}">
        <p14:creationId xmlns:p14="http://schemas.microsoft.com/office/powerpoint/2010/main" val="2635337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9ABC5DEF-B77A-0A38-8C7A-3F5070221B1C}"/>
              </a:ext>
            </a:extLst>
          </p:cNvPr>
          <p:cNvPicPr>
            <a:picLocks noChangeAspect="1"/>
          </p:cNvPicPr>
          <p:nvPr/>
        </p:nvPicPr>
        <p:blipFill rotWithShape="1">
          <a:blip r:embed="rId2"/>
          <a:srcRect l="38188" t="24788" r="24013" b="10781"/>
          <a:stretch/>
        </p:blipFill>
        <p:spPr>
          <a:xfrm>
            <a:off x="1331640" y="332655"/>
            <a:ext cx="6480720" cy="6210693"/>
          </a:xfrm>
          <a:prstGeom prst="rect">
            <a:avLst/>
          </a:prstGeom>
        </p:spPr>
      </p:pic>
    </p:spTree>
    <p:extLst>
      <p:ext uri="{BB962C8B-B14F-4D97-AF65-F5344CB8AC3E}">
        <p14:creationId xmlns:p14="http://schemas.microsoft.com/office/powerpoint/2010/main" val="32361476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331640" y="0"/>
            <a:ext cx="6883635" cy="642918"/>
          </a:xfrm>
        </p:spPr>
        <p:txBody>
          <a:bodyPr>
            <a:normAutofit/>
          </a:bodyPr>
          <a:lstStyle/>
          <a:p>
            <a:r>
              <a:rPr lang="es-AR" sz="2800" b="1" dirty="0"/>
              <a:t>Dimensiones del valor sostenible </a:t>
            </a:r>
          </a:p>
        </p:txBody>
      </p:sp>
      <p:cxnSp>
        <p:nvCxnSpPr>
          <p:cNvPr id="5" name="4 Conector recto"/>
          <p:cNvCxnSpPr/>
          <p:nvPr/>
        </p:nvCxnSpPr>
        <p:spPr>
          <a:xfrm rot="5400000">
            <a:off x="1928795" y="3714753"/>
            <a:ext cx="5430082" cy="7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6 Conector recto"/>
          <p:cNvCxnSpPr/>
          <p:nvPr/>
        </p:nvCxnSpPr>
        <p:spPr>
          <a:xfrm>
            <a:off x="928663" y="3429000"/>
            <a:ext cx="7286676"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10 Elipse"/>
          <p:cNvSpPr/>
          <p:nvPr/>
        </p:nvSpPr>
        <p:spPr>
          <a:xfrm>
            <a:off x="3929058" y="2961405"/>
            <a:ext cx="1285884" cy="908841"/>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91424" tIns="45712" rIns="91424" bIns="45712" rtlCol="0" anchor="ctr">
            <a:spAutoFit/>
          </a:bodyPr>
          <a:lstStyle/>
          <a:p>
            <a:pPr algn="ctr" defTabSz="914239"/>
            <a:r>
              <a:rPr lang="es-AR" sz="1200" dirty="0">
                <a:solidFill>
                  <a:prstClr val="black"/>
                </a:solidFill>
                <a:latin typeface="Calibri" pitchFamily="34" charset="0"/>
              </a:rPr>
              <a:t>Valor para el Accionista</a:t>
            </a:r>
          </a:p>
        </p:txBody>
      </p:sp>
      <p:sp>
        <p:nvSpPr>
          <p:cNvPr id="12" name="11 Elipse"/>
          <p:cNvSpPr/>
          <p:nvPr/>
        </p:nvSpPr>
        <p:spPr>
          <a:xfrm>
            <a:off x="2357422" y="2428868"/>
            <a:ext cx="1785950" cy="857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4239"/>
            <a:r>
              <a:rPr lang="es-AR" sz="1100" dirty="0">
                <a:solidFill>
                  <a:prstClr val="white"/>
                </a:solidFill>
                <a:latin typeface="Calibri" pitchFamily="34" charset="0"/>
              </a:rPr>
              <a:t>Innovación y reposicionamiento</a:t>
            </a:r>
          </a:p>
        </p:txBody>
      </p:sp>
      <p:sp>
        <p:nvSpPr>
          <p:cNvPr id="13" name="12 Elipse"/>
          <p:cNvSpPr/>
          <p:nvPr/>
        </p:nvSpPr>
        <p:spPr>
          <a:xfrm>
            <a:off x="2285984" y="3500438"/>
            <a:ext cx="1785950" cy="857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4239"/>
            <a:r>
              <a:rPr lang="es-AR" sz="1400" dirty="0">
                <a:solidFill>
                  <a:prstClr val="white"/>
                </a:solidFill>
                <a:latin typeface="Calibri" pitchFamily="34" charset="0"/>
              </a:rPr>
              <a:t>Reducción de costos y riesgos </a:t>
            </a:r>
          </a:p>
        </p:txBody>
      </p:sp>
      <p:sp>
        <p:nvSpPr>
          <p:cNvPr id="14" name="13 Elipse"/>
          <p:cNvSpPr/>
          <p:nvPr/>
        </p:nvSpPr>
        <p:spPr>
          <a:xfrm>
            <a:off x="5143504" y="3500438"/>
            <a:ext cx="1785950" cy="857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4239"/>
            <a:r>
              <a:rPr lang="es-AR" sz="1400" dirty="0">
                <a:solidFill>
                  <a:prstClr val="white"/>
                </a:solidFill>
                <a:latin typeface="Calibri" pitchFamily="34" charset="0"/>
              </a:rPr>
              <a:t>Reputación y Legitimidad</a:t>
            </a:r>
          </a:p>
        </p:txBody>
      </p:sp>
      <p:sp>
        <p:nvSpPr>
          <p:cNvPr id="15" name="14 Elipse"/>
          <p:cNvSpPr/>
          <p:nvPr/>
        </p:nvSpPr>
        <p:spPr>
          <a:xfrm>
            <a:off x="5072067" y="2428868"/>
            <a:ext cx="1785950" cy="857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4239"/>
            <a:r>
              <a:rPr lang="es-AR" sz="1400" dirty="0">
                <a:solidFill>
                  <a:prstClr val="white"/>
                </a:solidFill>
                <a:latin typeface="Calibri" pitchFamily="34" charset="0"/>
              </a:rPr>
              <a:t>Crecimiento</a:t>
            </a:r>
          </a:p>
        </p:txBody>
      </p:sp>
      <p:sp>
        <p:nvSpPr>
          <p:cNvPr id="16" name="15 Pentágono"/>
          <p:cNvSpPr/>
          <p:nvPr/>
        </p:nvSpPr>
        <p:spPr>
          <a:xfrm rot="2700000">
            <a:off x="1444227" y="1089054"/>
            <a:ext cx="1276704" cy="1987066"/>
          </a:xfrm>
          <a:prstGeom prst="homePlate">
            <a:avLst>
              <a:gd name="adj" fmla="val 21917"/>
            </a:avLst>
          </a:prstGeom>
          <a:solidFill>
            <a:schemeClr val="bg1"/>
          </a:solidFill>
          <a:ln w="22225" cmpd="sng">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4239"/>
            <a:endParaRPr lang="es-AR">
              <a:solidFill>
                <a:prstClr val="white"/>
              </a:solidFill>
            </a:endParaRPr>
          </a:p>
        </p:txBody>
      </p:sp>
      <p:sp>
        <p:nvSpPr>
          <p:cNvPr id="18" name="17 CuadroTexto"/>
          <p:cNvSpPr txBox="1"/>
          <p:nvPr/>
        </p:nvSpPr>
        <p:spPr>
          <a:xfrm>
            <a:off x="1428728" y="1571612"/>
            <a:ext cx="1214446" cy="1015647"/>
          </a:xfrm>
          <a:prstGeom prst="rect">
            <a:avLst/>
          </a:prstGeom>
          <a:noFill/>
        </p:spPr>
        <p:txBody>
          <a:bodyPr wrap="square" lIns="91424" tIns="45712" rIns="91424" bIns="45712" rtlCol="0">
            <a:spAutoFit/>
          </a:bodyPr>
          <a:lstStyle/>
          <a:p>
            <a:pPr algn="ctr" defTabSz="914239"/>
            <a:r>
              <a:rPr lang="es-AR" sz="1200" b="1" dirty="0">
                <a:solidFill>
                  <a:prstClr val="black"/>
                </a:solidFill>
                <a:latin typeface="Calibri" pitchFamily="34" charset="0"/>
              </a:rPr>
              <a:t>Estrategias</a:t>
            </a:r>
            <a:r>
              <a:rPr lang="es-AR" sz="1200" dirty="0">
                <a:solidFill>
                  <a:prstClr val="black"/>
                </a:solidFill>
                <a:latin typeface="Calibri" pitchFamily="34" charset="0"/>
              </a:rPr>
              <a:t>: Desarrollo de competencias sustentables para el futuro</a:t>
            </a:r>
          </a:p>
        </p:txBody>
      </p:sp>
      <p:sp>
        <p:nvSpPr>
          <p:cNvPr id="19" name="18 Pentágono"/>
          <p:cNvSpPr/>
          <p:nvPr/>
        </p:nvSpPr>
        <p:spPr>
          <a:xfrm rot="-13500000">
            <a:off x="6373449" y="1017616"/>
            <a:ext cx="1276704" cy="1987066"/>
          </a:xfrm>
          <a:prstGeom prst="homePlate">
            <a:avLst>
              <a:gd name="adj" fmla="val 21917"/>
            </a:avLst>
          </a:prstGeom>
          <a:solidFill>
            <a:schemeClr val="bg1"/>
          </a:solidFill>
          <a:ln w="22225" cmpd="sng">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4239"/>
            <a:endParaRPr lang="es-AR">
              <a:solidFill>
                <a:prstClr val="white"/>
              </a:solidFill>
            </a:endParaRPr>
          </a:p>
        </p:txBody>
      </p:sp>
      <p:sp>
        <p:nvSpPr>
          <p:cNvPr id="20" name="19 Pentágono"/>
          <p:cNvSpPr/>
          <p:nvPr/>
        </p:nvSpPr>
        <p:spPr>
          <a:xfrm rot="18900000">
            <a:off x="1515664" y="3803697"/>
            <a:ext cx="1276704" cy="1987066"/>
          </a:xfrm>
          <a:prstGeom prst="homePlate">
            <a:avLst>
              <a:gd name="adj" fmla="val 21917"/>
            </a:avLst>
          </a:prstGeom>
          <a:solidFill>
            <a:schemeClr val="bg1"/>
          </a:solidFill>
          <a:ln w="22225" cmpd="sng">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4239"/>
            <a:endParaRPr lang="es-AR">
              <a:solidFill>
                <a:prstClr val="white"/>
              </a:solidFill>
            </a:endParaRPr>
          </a:p>
        </p:txBody>
      </p:sp>
      <p:sp>
        <p:nvSpPr>
          <p:cNvPr id="21" name="20 Pentágono"/>
          <p:cNvSpPr/>
          <p:nvPr/>
        </p:nvSpPr>
        <p:spPr>
          <a:xfrm rot="13500000">
            <a:off x="6444887" y="3803698"/>
            <a:ext cx="1276704" cy="1987066"/>
          </a:xfrm>
          <a:prstGeom prst="homePlate">
            <a:avLst>
              <a:gd name="adj" fmla="val 21917"/>
            </a:avLst>
          </a:prstGeom>
          <a:solidFill>
            <a:schemeClr val="bg1"/>
          </a:solidFill>
          <a:ln w="22225" cmpd="sng">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4239"/>
            <a:endParaRPr lang="es-AR">
              <a:solidFill>
                <a:prstClr val="white"/>
              </a:solidFill>
            </a:endParaRPr>
          </a:p>
        </p:txBody>
      </p:sp>
      <p:sp>
        <p:nvSpPr>
          <p:cNvPr id="22" name="21 CuadroTexto"/>
          <p:cNvSpPr txBox="1"/>
          <p:nvPr/>
        </p:nvSpPr>
        <p:spPr>
          <a:xfrm>
            <a:off x="1500167" y="4286257"/>
            <a:ext cx="1214446" cy="1015647"/>
          </a:xfrm>
          <a:prstGeom prst="rect">
            <a:avLst/>
          </a:prstGeom>
          <a:noFill/>
        </p:spPr>
        <p:txBody>
          <a:bodyPr wrap="square" lIns="91424" tIns="45712" rIns="91424" bIns="45712" rtlCol="0">
            <a:spAutoFit/>
          </a:bodyPr>
          <a:lstStyle/>
          <a:p>
            <a:pPr algn="ctr" defTabSz="914239"/>
            <a:r>
              <a:rPr lang="es-AR" sz="1200" b="1" dirty="0">
                <a:solidFill>
                  <a:prstClr val="black"/>
                </a:solidFill>
                <a:latin typeface="Calibri" pitchFamily="34" charset="0"/>
              </a:rPr>
              <a:t>Estrategias</a:t>
            </a:r>
            <a:r>
              <a:rPr lang="es-AR" sz="1200" dirty="0">
                <a:solidFill>
                  <a:prstClr val="black"/>
                </a:solidFill>
                <a:latin typeface="Calibri" pitchFamily="34" charset="0"/>
              </a:rPr>
              <a:t>: Minimización de residuos y emisiones de las operaciones</a:t>
            </a:r>
          </a:p>
        </p:txBody>
      </p:sp>
      <p:sp>
        <p:nvSpPr>
          <p:cNvPr id="23" name="22 CuadroTexto"/>
          <p:cNvSpPr txBox="1"/>
          <p:nvPr/>
        </p:nvSpPr>
        <p:spPr>
          <a:xfrm>
            <a:off x="6500827" y="4286257"/>
            <a:ext cx="1214446" cy="1015647"/>
          </a:xfrm>
          <a:prstGeom prst="rect">
            <a:avLst/>
          </a:prstGeom>
          <a:noFill/>
        </p:spPr>
        <p:txBody>
          <a:bodyPr wrap="square" lIns="91424" tIns="45712" rIns="91424" bIns="45712" rtlCol="0">
            <a:spAutoFit/>
          </a:bodyPr>
          <a:lstStyle/>
          <a:p>
            <a:pPr algn="ctr" defTabSz="914239"/>
            <a:r>
              <a:rPr lang="es-AR" sz="1200" b="1" dirty="0">
                <a:solidFill>
                  <a:prstClr val="black"/>
                </a:solidFill>
                <a:latin typeface="Calibri" pitchFamily="34" charset="0"/>
              </a:rPr>
              <a:t>Estrategias</a:t>
            </a:r>
            <a:r>
              <a:rPr lang="es-AR" sz="1200" dirty="0">
                <a:solidFill>
                  <a:prstClr val="black"/>
                </a:solidFill>
                <a:latin typeface="Calibri" pitchFamily="34" charset="0"/>
              </a:rPr>
              <a:t>: Integrar las necesidades de los </a:t>
            </a:r>
            <a:r>
              <a:rPr lang="es-AR" sz="1200" dirty="0" err="1">
                <a:solidFill>
                  <a:prstClr val="black"/>
                </a:solidFill>
                <a:latin typeface="Calibri" pitchFamily="34" charset="0"/>
              </a:rPr>
              <a:t>Stakeholders</a:t>
            </a:r>
            <a:r>
              <a:rPr lang="es-AR" sz="1200" dirty="0">
                <a:solidFill>
                  <a:prstClr val="black"/>
                </a:solidFill>
                <a:latin typeface="Calibri" pitchFamily="34" charset="0"/>
              </a:rPr>
              <a:t> en el negocio</a:t>
            </a:r>
          </a:p>
        </p:txBody>
      </p:sp>
      <p:sp>
        <p:nvSpPr>
          <p:cNvPr id="24" name="23 CuadroTexto"/>
          <p:cNvSpPr txBox="1"/>
          <p:nvPr/>
        </p:nvSpPr>
        <p:spPr>
          <a:xfrm>
            <a:off x="6429388" y="1571613"/>
            <a:ext cx="1214446" cy="830981"/>
          </a:xfrm>
          <a:prstGeom prst="rect">
            <a:avLst/>
          </a:prstGeom>
          <a:noFill/>
        </p:spPr>
        <p:txBody>
          <a:bodyPr wrap="square" lIns="91424" tIns="45712" rIns="91424" bIns="45712" rtlCol="0">
            <a:spAutoFit/>
          </a:bodyPr>
          <a:lstStyle/>
          <a:p>
            <a:pPr algn="ctr" defTabSz="914239"/>
            <a:r>
              <a:rPr lang="es-AR" sz="1200" b="1" dirty="0">
                <a:solidFill>
                  <a:prstClr val="black"/>
                </a:solidFill>
                <a:latin typeface="Calibri" pitchFamily="34" charset="0"/>
              </a:rPr>
              <a:t>Estrategias</a:t>
            </a:r>
            <a:r>
              <a:rPr lang="es-AR" sz="1200" dirty="0">
                <a:solidFill>
                  <a:prstClr val="black"/>
                </a:solidFill>
                <a:latin typeface="Calibri" pitchFamily="34" charset="0"/>
              </a:rPr>
              <a:t>: Observar las necesidades insatisfechas</a:t>
            </a:r>
          </a:p>
        </p:txBody>
      </p:sp>
      <p:sp>
        <p:nvSpPr>
          <p:cNvPr id="25" name="24 Pentágono"/>
          <p:cNvSpPr/>
          <p:nvPr/>
        </p:nvSpPr>
        <p:spPr>
          <a:xfrm rot="2700000">
            <a:off x="191903" y="393960"/>
            <a:ext cx="1616456" cy="1212342"/>
          </a:xfrm>
          <a:prstGeom prst="homePlate">
            <a:avLst>
              <a:gd name="adj" fmla="val 34736"/>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4239"/>
            <a:endParaRPr lang="es-AR" dirty="0">
              <a:solidFill>
                <a:prstClr val="white"/>
              </a:solidFill>
            </a:endParaRPr>
          </a:p>
        </p:txBody>
      </p:sp>
      <p:sp>
        <p:nvSpPr>
          <p:cNvPr id="26" name="25 CuadroTexto"/>
          <p:cNvSpPr txBox="1"/>
          <p:nvPr/>
        </p:nvSpPr>
        <p:spPr>
          <a:xfrm>
            <a:off x="214314" y="500043"/>
            <a:ext cx="1571636" cy="830981"/>
          </a:xfrm>
          <a:prstGeom prst="rect">
            <a:avLst/>
          </a:prstGeom>
          <a:noFill/>
        </p:spPr>
        <p:txBody>
          <a:bodyPr wrap="square" lIns="91424" tIns="45712" rIns="91424" bIns="45712" rtlCol="0">
            <a:spAutoFit/>
          </a:bodyPr>
          <a:lstStyle/>
          <a:p>
            <a:pPr defTabSz="914239"/>
            <a:r>
              <a:rPr lang="es-AR" sz="1200" b="1" dirty="0">
                <a:solidFill>
                  <a:prstClr val="black"/>
                </a:solidFill>
                <a:latin typeface="Calibri" pitchFamily="34" charset="0"/>
              </a:rPr>
              <a:t>Drivers:</a:t>
            </a:r>
            <a:r>
              <a:rPr lang="es-AR" sz="1200" dirty="0">
                <a:solidFill>
                  <a:prstClr val="black"/>
                </a:solidFill>
                <a:latin typeface="Calibri" pitchFamily="34" charset="0"/>
              </a:rPr>
              <a:t> </a:t>
            </a:r>
          </a:p>
          <a:p>
            <a:pPr defTabSz="914239">
              <a:buFont typeface="Wingdings" pitchFamily="2" charset="2"/>
              <a:buChar char="§"/>
            </a:pPr>
            <a:r>
              <a:rPr lang="es-AR" sz="1200" b="1" dirty="0">
                <a:solidFill>
                  <a:prstClr val="black"/>
                </a:solidFill>
                <a:latin typeface="Calibri" pitchFamily="34" charset="0"/>
              </a:rPr>
              <a:t> </a:t>
            </a:r>
            <a:r>
              <a:rPr lang="es-AR" sz="1200" dirty="0">
                <a:solidFill>
                  <a:prstClr val="black"/>
                </a:solidFill>
                <a:latin typeface="Calibri" pitchFamily="34" charset="0"/>
              </a:rPr>
              <a:t>Disrupción</a:t>
            </a:r>
          </a:p>
          <a:p>
            <a:pPr defTabSz="914239">
              <a:buFont typeface="Wingdings" pitchFamily="2" charset="2"/>
              <a:buChar char="§"/>
            </a:pPr>
            <a:r>
              <a:rPr lang="es-AR" sz="1200" b="1" dirty="0">
                <a:solidFill>
                  <a:prstClr val="black"/>
                </a:solidFill>
                <a:latin typeface="Calibri" pitchFamily="34" charset="0"/>
              </a:rPr>
              <a:t> </a:t>
            </a:r>
            <a:r>
              <a:rPr lang="es-AR" sz="1200" dirty="0">
                <a:solidFill>
                  <a:prstClr val="black"/>
                </a:solidFill>
                <a:latin typeface="Calibri" pitchFamily="34" charset="0"/>
              </a:rPr>
              <a:t>Tecnologías limpias</a:t>
            </a:r>
          </a:p>
          <a:p>
            <a:pPr defTabSz="914239">
              <a:buFont typeface="Wingdings" pitchFamily="2" charset="2"/>
              <a:buChar char="§"/>
            </a:pPr>
            <a:r>
              <a:rPr lang="es-AR" sz="1200" b="1" dirty="0">
                <a:solidFill>
                  <a:prstClr val="black"/>
                </a:solidFill>
                <a:latin typeface="Calibri" pitchFamily="34" charset="0"/>
              </a:rPr>
              <a:t> </a:t>
            </a:r>
            <a:r>
              <a:rPr lang="es-AR" sz="1200" dirty="0">
                <a:solidFill>
                  <a:prstClr val="black"/>
                </a:solidFill>
                <a:latin typeface="Calibri" pitchFamily="34" charset="0"/>
              </a:rPr>
              <a:t>“Huella humana”</a:t>
            </a:r>
            <a:endParaRPr lang="es-AR" sz="1200" b="1" dirty="0">
              <a:solidFill>
                <a:prstClr val="black"/>
              </a:solidFill>
              <a:latin typeface="Calibri" pitchFamily="34" charset="0"/>
            </a:endParaRPr>
          </a:p>
        </p:txBody>
      </p:sp>
      <p:sp>
        <p:nvSpPr>
          <p:cNvPr id="27" name="26 Pentágono"/>
          <p:cNvSpPr/>
          <p:nvPr/>
        </p:nvSpPr>
        <p:spPr>
          <a:xfrm rot="13500000">
            <a:off x="7335641" y="5251699"/>
            <a:ext cx="1616456" cy="1212342"/>
          </a:xfrm>
          <a:prstGeom prst="homePlate">
            <a:avLst>
              <a:gd name="adj" fmla="val 34736"/>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4239"/>
            <a:endParaRPr lang="es-AR" dirty="0">
              <a:solidFill>
                <a:prstClr val="white"/>
              </a:solidFill>
            </a:endParaRPr>
          </a:p>
        </p:txBody>
      </p:sp>
      <p:sp>
        <p:nvSpPr>
          <p:cNvPr id="28" name="27 Pentágono"/>
          <p:cNvSpPr/>
          <p:nvPr/>
        </p:nvSpPr>
        <p:spPr>
          <a:xfrm rot="-2700000">
            <a:off x="191904" y="5251699"/>
            <a:ext cx="1616456" cy="1212342"/>
          </a:xfrm>
          <a:prstGeom prst="homePlate">
            <a:avLst>
              <a:gd name="adj" fmla="val 34736"/>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4239"/>
            <a:endParaRPr lang="es-AR" dirty="0">
              <a:solidFill>
                <a:prstClr val="white"/>
              </a:solidFill>
            </a:endParaRPr>
          </a:p>
        </p:txBody>
      </p:sp>
      <p:sp>
        <p:nvSpPr>
          <p:cNvPr id="29" name="28 Pentágono"/>
          <p:cNvSpPr/>
          <p:nvPr/>
        </p:nvSpPr>
        <p:spPr>
          <a:xfrm rot="-13500000">
            <a:off x="7335642" y="393961"/>
            <a:ext cx="1616456" cy="1212342"/>
          </a:xfrm>
          <a:prstGeom prst="homePlate">
            <a:avLst>
              <a:gd name="adj" fmla="val 34736"/>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4239"/>
            <a:endParaRPr lang="es-AR" dirty="0">
              <a:solidFill>
                <a:prstClr val="white"/>
              </a:solidFill>
            </a:endParaRPr>
          </a:p>
        </p:txBody>
      </p:sp>
      <p:sp>
        <p:nvSpPr>
          <p:cNvPr id="30" name="29 CuadroTexto"/>
          <p:cNvSpPr txBox="1"/>
          <p:nvPr/>
        </p:nvSpPr>
        <p:spPr>
          <a:xfrm>
            <a:off x="428596" y="5500703"/>
            <a:ext cx="1285884" cy="830981"/>
          </a:xfrm>
          <a:prstGeom prst="rect">
            <a:avLst/>
          </a:prstGeom>
          <a:noFill/>
        </p:spPr>
        <p:txBody>
          <a:bodyPr wrap="square" lIns="91424" tIns="45712" rIns="91424" bIns="45712" rtlCol="0">
            <a:spAutoFit/>
          </a:bodyPr>
          <a:lstStyle/>
          <a:p>
            <a:pPr defTabSz="914239"/>
            <a:r>
              <a:rPr lang="es-AR" sz="1200" b="1" dirty="0">
                <a:solidFill>
                  <a:prstClr val="black"/>
                </a:solidFill>
                <a:latin typeface="Calibri" pitchFamily="34" charset="0"/>
              </a:rPr>
              <a:t>Drivers:</a:t>
            </a:r>
            <a:r>
              <a:rPr lang="es-AR" sz="1200" dirty="0">
                <a:solidFill>
                  <a:prstClr val="black"/>
                </a:solidFill>
                <a:latin typeface="Calibri" pitchFamily="34" charset="0"/>
              </a:rPr>
              <a:t> </a:t>
            </a:r>
          </a:p>
          <a:p>
            <a:pPr defTabSz="914239">
              <a:buFont typeface="Wingdings" pitchFamily="2" charset="2"/>
              <a:buChar char="§"/>
            </a:pPr>
            <a:r>
              <a:rPr lang="es-AR" sz="1200" b="1" dirty="0">
                <a:solidFill>
                  <a:prstClr val="black"/>
                </a:solidFill>
                <a:latin typeface="Calibri" pitchFamily="34" charset="0"/>
              </a:rPr>
              <a:t> </a:t>
            </a:r>
            <a:r>
              <a:rPr lang="es-AR" sz="1200" dirty="0">
                <a:solidFill>
                  <a:prstClr val="black"/>
                </a:solidFill>
                <a:latin typeface="Calibri" pitchFamily="34" charset="0"/>
              </a:rPr>
              <a:t>Contaminación</a:t>
            </a:r>
          </a:p>
          <a:p>
            <a:pPr defTabSz="914239">
              <a:buFont typeface="Wingdings" pitchFamily="2" charset="2"/>
              <a:buChar char="§"/>
            </a:pPr>
            <a:r>
              <a:rPr lang="es-AR" sz="1200" dirty="0">
                <a:solidFill>
                  <a:prstClr val="black"/>
                </a:solidFill>
                <a:latin typeface="Calibri" pitchFamily="34" charset="0"/>
              </a:rPr>
              <a:t> Residuos</a:t>
            </a:r>
          </a:p>
          <a:p>
            <a:pPr defTabSz="914239">
              <a:buFont typeface="Wingdings" pitchFamily="2" charset="2"/>
              <a:buChar char="§"/>
            </a:pPr>
            <a:r>
              <a:rPr lang="es-AR" sz="1200" dirty="0">
                <a:solidFill>
                  <a:prstClr val="black"/>
                </a:solidFill>
                <a:latin typeface="Calibri" pitchFamily="34" charset="0"/>
              </a:rPr>
              <a:t> Recursos</a:t>
            </a:r>
          </a:p>
        </p:txBody>
      </p:sp>
      <p:sp>
        <p:nvSpPr>
          <p:cNvPr id="31" name="30 CuadroTexto"/>
          <p:cNvSpPr txBox="1"/>
          <p:nvPr/>
        </p:nvSpPr>
        <p:spPr>
          <a:xfrm>
            <a:off x="7715273" y="5500703"/>
            <a:ext cx="1214478" cy="830981"/>
          </a:xfrm>
          <a:prstGeom prst="rect">
            <a:avLst/>
          </a:prstGeom>
          <a:noFill/>
        </p:spPr>
        <p:txBody>
          <a:bodyPr wrap="square" lIns="91424" tIns="45712" rIns="91424" bIns="45712" rtlCol="0">
            <a:spAutoFit/>
          </a:bodyPr>
          <a:lstStyle/>
          <a:p>
            <a:pPr defTabSz="914239"/>
            <a:r>
              <a:rPr lang="es-AR" sz="1200" b="1" dirty="0">
                <a:solidFill>
                  <a:prstClr val="black"/>
                </a:solidFill>
                <a:latin typeface="Calibri" pitchFamily="34" charset="0"/>
              </a:rPr>
              <a:t>Drivers:</a:t>
            </a:r>
            <a:r>
              <a:rPr lang="es-AR" sz="1200" dirty="0">
                <a:solidFill>
                  <a:prstClr val="black"/>
                </a:solidFill>
                <a:latin typeface="Calibri" pitchFamily="34" charset="0"/>
              </a:rPr>
              <a:t> </a:t>
            </a:r>
          </a:p>
          <a:p>
            <a:pPr defTabSz="914239">
              <a:buFont typeface="Wingdings" pitchFamily="2" charset="2"/>
              <a:buChar char="§"/>
            </a:pPr>
            <a:r>
              <a:rPr lang="es-AR" sz="1200" b="1" dirty="0">
                <a:solidFill>
                  <a:prstClr val="black"/>
                </a:solidFill>
                <a:latin typeface="Calibri" pitchFamily="34" charset="0"/>
              </a:rPr>
              <a:t> </a:t>
            </a:r>
            <a:r>
              <a:rPr lang="es-AR" sz="1200" dirty="0">
                <a:solidFill>
                  <a:prstClr val="black"/>
                </a:solidFill>
                <a:latin typeface="Calibri" pitchFamily="34" charset="0"/>
              </a:rPr>
              <a:t>Sociedad Civil</a:t>
            </a:r>
          </a:p>
          <a:p>
            <a:pPr defTabSz="914239">
              <a:buFont typeface="Wingdings" pitchFamily="2" charset="2"/>
              <a:buChar char="§"/>
            </a:pPr>
            <a:r>
              <a:rPr lang="es-AR" sz="1200" dirty="0">
                <a:solidFill>
                  <a:prstClr val="black"/>
                </a:solidFill>
                <a:latin typeface="Calibri" pitchFamily="34" charset="0"/>
              </a:rPr>
              <a:t> Transparencia</a:t>
            </a:r>
          </a:p>
          <a:p>
            <a:pPr defTabSz="914239">
              <a:buFont typeface="Wingdings" pitchFamily="2" charset="2"/>
              <a:buChar char="§"/>
            </a:pPr>
            <a:r>
              <a:rPr lang="es-AR" sz="1200" dirty="0">
                <a:solidFill>
                  <a:prstClr val="black"/>
                </a:solidFill>
                <a:latin typeface="Calibri" pitchFamily="34" charset="0"/>
              </a:rPr>
              <a:t> Conectividad</a:t>
            </a:r>
          </a:p>
        </p:txBody>
      </p:sp>
      <p:sp>
        <p:nvSpPr>
          <p:cNvPr id="32" name="31 CuadroTexto"/>
          <p:cNvSpPr txBox="1"/>
          <p:nvPr/>
        </p:nvSpPr>
        <p:spPr>
          <a:xfrm>
            <a:off x="7786710" y="428605"/>
            <a:ext cx="1000164" cy="830981"/>
          </a:xfrm>
          <a:prstGeom prst="rect">
            <a:avLst/>
          </a:prstGeom>
          <a:noFill/>
        </p:spPr>
        <p:txBody>
          <a:bodyPr wrap="square" lIns="91424" tIns="45712" rIns="91424" bIns="45712" rtlCol="0">
            <a:spAutoFit/>
          </a:bodyPr>
          <a:lstStyle/>
          <a:p>
            <a:pPr defTabSz="914239"/>
            <a:r>
              <a:rPr lang="es-AR" sz="1200" b="1" dirty="0">
                <a:solidFill>
                  <a:prstClr val="black"/>
                </a:solidFill>
                <a:latin typeface="Calibri" pitchFamily="34" charset="0"/>
              </a:rPr>
              <a:t>Drivers:</a:t>
            </a:r>
            <a:r>
              <a:rPr lang="es-AR" sz="1200" dirty="0">
                <a:solidFill>
                  <a:prstClr val="black"/>
                </a:solidFill>
                <a:latin typeface="Calibri" pitchFamily="34" charset="0"/>
              </a:rPr>
              <a:t> </a:t>
            </a:r>
          </a:p>
          <a:p>
            <a:pPr defTabSz="914239">
              <a:buFont typeface="Wingdings" pitchFamily="2" charset="2"/>
              <a:buChar char="§"/>
            </a:pPr>
            <a:r>
              <a:rPr lang="es-AR" sz="1200" dirty="0">
                <a:solidFill>
                  <a:prstClr val="black"/>
                </a:solidFill>
                <a:latin typeface="Calibri" pitchFamily="34" charset="0"/>
              </a:rPr>
              <a:t> Población</a:t>
            </a:r>
          </a:p>
          <a:p>
            <a:pPr defTabSz="914239">
              <a:buFont typeface="Wingdings" pitchFamily="2" charset="2"/>
              <a:buChar char="§"/>
            </a:pPr>
            <a:r>
              <a:rPr lang="es-AR" sz="1200" dirty="0">
                <a:solidFill>
                  <a:prstClr val="black"/>
                </a:solidFill>
                <a:latin typeface="Calibri" pitchFamily="34" charset="0"/>
              </a:rPr>
              <a:t> Pobreza</a:t>
            </a:r>
          </a:p>
          <a:p>
            <a:pPr defTabSz="914239">
              <a:buFont typeface="Wingdings" pitchFamily="2" charset="2"/>
              <a:buChar char="§"/>
            </a:pPr>
            <a:r>
              <a:rPr lang="es-AR" sz="1200" dirty="0">
                <a:solidFill>
                  <a:prstClr val="black"/>
                </a:solidFill>
                <a:latin typeface="Calibri" pitchFamily="34" charset="0"/>
              </a:rPr>
              <a:t> Inequidad</a:t>
            </a:r>
          </a:p>
        </p:txBody>
      </p:sp>
      <p:sp>
        <p:nvSpPr>
          <p:cNvPr id="33" name="32 CuadroTexto"/>
          <p:cNvSpPr txBox="1"/>
          <p:nvPr/>
        </p:nvSpPr>
        <p:spPr>
          <a:xfrm>
            <a:off x="3714744" y="642918"/>
            <a:ext cx="1857388" cy="369316"/>
          </a:xfrm>
          <a:prstGeom prst="rect">
            <a:avLst/>
          </a:prstGeom>
          <a:noFill/>
        </p:spPr>
        <p:txBody>
          <a:bodyPr wrap="square" lIns="91424" tIns="45712" rIns="91424" bIns="45712" rtlCol="0">
            <a:spAutoFit/>
          </a:bodyPr>
          <a:lstStyle/>
          <a:p>
            <a:pPr algn="ctr" defTabSz="914239"/>
            <a:r>
              <a:rPr lang="es-AR" dirty="0">
                <a:solidFill>
                  <a:prstClr val="black"/>
                </a:solidFill>
              </a:rPr>
              <a:t>Mañana</a:t>
            </a:r>
          </a:p>
        </p:txBody>
      </p:sp>
      <p:sp>
        <p:nvSpPr>
          <p:cNvPr id="34" name="33 CuadroTexto"/>
          <p:cNvSpPr txBox="1"/>
          <p:nvPr/>
        </p:nvSpPr>
        <p:spPr>
          <a:xfrm>
            <a:off x="1" y="3214686"/>
            <a:ext cx="928662" cy="369316"/>
          </a:xfrm>
          <a:prstGeom prst="rect">
            <a:avLst/>
          </a:prstGeom>
          <a:noFill/>
        </p:spPr>
        <p:txBody>
          <a:bodyPr wrap="square" lIns="91424" tIns="45712" rIns="91424" bIns="45712" rtlCol="0">
            <a:spAutoFit/>
          </a:bodyPr>
          <a:lstStyle/>
          <a:p>
            <a:pPr algn="ctr" defTabSz="914239"/>
            <a:r>
              <a:rPr lang="es-AR" dirty="0">
                <a:solidFill>
                  <a:prstClr val="black"/>
                </a:solidFill>
              </a:rPr>
              <a:t>Interno</a:t>
            </a:r>
          </a:p>
        </p:txBody>
      </p:sp>
      <p:sp>
        <p:nvSpPr>
          <p:cNvPr id="35" name="34 CuadroTexto"/>
          <p:cNvSpPr txBox="1"/>
          <p:nvPr/>
        </p:nvSpPr>
        <p:spPr>
          <a:xfrm>
            <a:off x="4286248" y="6488668"/>
            <a:ext cx="785818" cy="369316"/>
          </a:xfrm>
          <a:prstGeom prst="rect">
            <a:avLst/>
          </a:prstGeom>
          <a:noFill/>
        </p:spPr>
        <p:txBody>
          <a:bodyPr wrap="square" lIns="91424" tIns="45712" rIns="91424" bIns="45712" rtlCol="0">
            <a:spAutoFit/>
          </a:bodyPr>
          <a:lstStyle/>
          <a:p>
            <a:pPr algn="ctr" defTabSz="914239"/>
            <a:r>
              <a:rPr lang="es-AR" dirty="0">
                <a:solidFill>
                  <a:prstClr val="black"/>
                </a:solidFill>
              </a:rPr>
              <a:t>Hoy</a:t>
            </a:r>
          </a:p>
        </p:txBody>
      </p:sp>
      <p:sp>
        <p:nvSpPr>
          <p:cNvPr id="36" name="35 CuadroTexto"/>
          <p:cNvSpPr txBox="1"/>
          <p:nvPr/>
        </p:nvSpPr>
        <p:spPr>
          <a:xfrm>
            <a:off x="8139788" y="3210183"/>
            <a:ext cx="1142975" cy="369316"/>
          </a:xfrm>
          <a:prstGeom prst="rect">
            <a:avLst/>
          </a:prstGeom>
          <a:noFill/>
        </p:spPr>
        <p:txBody>
          <a:bodyPr wrap="square" lIns="91424" tIns="45712" rIns="91424" bIns="45712" rtlCol="0">
            <a:spAutoFit/>
          </a:bodyPr>
          <a:lstStyle/>
          <a:p>
            <a:pPr algn="ctr" defTabSz="914239"/>
            <a:r>
              <a:rPr lang="es-AR" dirty="0">
                <a:solidFill>
                  <a:prstClr val="black"/>
                </a:solidFill>
              </a:rPr>
              <a:t>Externo</a:t>
            </a:r>
          </a:p>
        </p:txBody>
      </p:sp>
    </p:spTree>
    <p:extLst>
      <p:ext uri="{BB962C8B-B14F-4D97-AF65-F5344CB8AC3E}">
        <p14:creationId xmlns:p14="http://schemas.microsoft.com/office/powerpoint/2010/main" val="203551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iterate type="lt">
                                    <p:tmPct val="5000"/>
                                  </p:iterate>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par>
                                <p:cTn id="11" presetID="12" presetClass="entr" presetSubtype="4"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slide(fromBottom)">
                                      <p:cBhvr>
                                        <p:cTn id="13" dur="500"/>
                                        <p:tgtEl>
                                          <p:spTgt spid="5"/>
                                        </p:tgtEl>
                                      </p:cBhvr>
                                    </p:animEffect>
                                  </p:childTnLst>
                                </p:cTn>
                              </p:par>
                              <p:par>
                                <p:cTn id="14" presetID="12" presetClass="entr" presetSubtype="4"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slide(fromBottom)">
                                      <p:cBhvr>
                                        <p:cTn id="16" dur="500"/>
                                        <p:tgtEl>
                                          <p:spTgt spid="7"/>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slide(fromBottom)">
                                      <p:cBhvr>
                                        <p:cTn id="19" dur="500"/>
                                        <p:tgtEl>
                                          <p:spTgt spid="33"/>
                                        </p:tgtEl>
                                      </p:cBhvr>
                                    </p:animEffect>
                                  </p:childTnLst>
                                </p:cTn>
                              </p:par>
                              <p:par>
                                <p:cTn id="20" presetID="12" presetClass="entr" presetSubtype="4"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slide(fromBottom)">
                                      <p:cBhvr>
                                        <p:cTn id="22" dur="500"/>
                                        <p:tgtEl>
                                          <p:spTgt spid="36"/>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slide(fromBottom)">
                                      <p:cBhvr>
                                        <p:cTn id="25" dur="500"/>
                                        <p:tgtEl>
                                          <p:spTgt spid="35"/>
                                        </p:tgtEl>
                                      </p:cBhvr>
                                    </p:animEffect>
                                  </p:childTnLst>
                                </p:cTn>
                              </p:par>
                              <p:par>
                                <p:cTn id="26" presetID="12" presetClass="entr" presetSubtype="4"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slide(fromBottom)">
                                      <p:cBhvr>
                                        <p:cTn id="28" dur="500"/>
                                        <p:tgtEl>
                                          <p:spTgt spid="34"/>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checkerboard(across)">
                                      <p:cBhvr>
                                        <p:cTn id="33" dur="500"/>
                                        <p:tgtEl>
                                          <p:spTgt spid="12"/>
                                        </p:tgtEl>
                                      </p:cBhvr>
                                    </p:animEffect>
                                  </p:childTnLst>
                                </p:cTn>
                              </p:par>
                              <p:par>
                                <p:cTn id="34" presetID="5" presetClass="entr" presetSubtype="1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checkerboard(across)">
                                      <p:cBhvr>
                                        <p:cTn id="36" dur="500"/>
                                        <p:tgtEl>
                                          <p:spTgt spid="15"/>
                                        </p:tgtEl>
                                      </p:cBhvr>
                                    </p:animEffect>
                                  </p:childTnLst>
                                </p:cTn>
                              </p:par>
                              <p:par>
                                <p:cTn id="37" presetID="5" presetClass="entr" presetSubtype="1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checkerboard(across)">
                                      <p:cBhvr>
                                        <p:cTn id="39" dur="500"/>
                                        <p:tgtEl>
                                          <p:spTgt spid="13"/>
                                        </p:tgtEl>
                                      </p:cBhvr>
                                    </p:animEffect>
                                  </p:childTnLst>
                                </p:cTn>
                              </p:par>
                              <p:par>
                                <p:cTn id="40" presetID="5" presetClass="entr" presetSubtype="1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checkerboard(across)">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iterate type="lt">
                                    <p:tmPct val="0"/>
                                  </p:iterate>
                                  <p:childTnLst>
                                    <p:set>
                                      <p:cBhvr>
                                        <p:cTn id="46" dur="1" fill="hold">
                                          <p:stCondLst>
                                            <p:cond delay="0"/>
                                          </p:stCondLst>
                                        </p:cTn>
                                        <p:tgtEl>
                                          <p:spTgt spid="16"/>
                                        </p:tgtEl>
                                        <p:attrNameLst>
                                          <p:attrName>style.visibility</p:attrName>
                                        </p:attrNameLst>
                                      </p:cBhvr>
                                      <p:to>
                                        <p:strVal val="visible"/>
                                      </p:to>
                                    </p:set>
                                    <p:animEffect transition="in" filter="fade">
                                      <p:cBhvr>
                                        <p:cTn id="47" dur="20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2000"/>
                                        <p:tgtEl>
                                          <p:spTgt spid="1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2000"/>
                                        <p:tgtEl>
                                          <p:spTgt spid="1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2000"/>
                                        <p:tgtEl>
                                          <p:spTgt spid="2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2000"/>
                                        <p:tgtEl>
                                          <p:spTgt spid="2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2000"/>
                                        <p:tgtEl>
                                          <p:spTgt spid="2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2000"/>
                                        <p:tgtEl>
                                          <p:spTgt spid="2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2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47" presetClass="entr" presetSubtype="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1000"/>
                                        <p:tgtEl>
                                          <p:spTgt spid="25"/>
                                        </p:tgtEl>
                                      </p:cBhvr>
                                    </p:animEffect>
                                    <p:anim calcmode="lin" valueType="num">
                                      <p:cBhvr>
                                        <p:cTn id="74" dur="1000" fill="hold"/>
                                        <p:tgtEl>
                                          <p:spTgt spid="25"/>
                                        </p:tgtEl>
                                        <p:attrNameLst>
                                          <p:attrName>ppt_x</p:attrName>
                                        </p:attrNameLst>
                                      </p:cBhvr>
                                      <p:tavLst>
                                        <p:tav tm="0">
                                          <p:val>
                                            <p:strVal val="#ppt_x"/>
                                          </p:val>
                                        </p:tav>
                                        <p:tav tm="100000">
                                          <p:val>
                                            <p:strVal val="#ppt_x"/>
                                          </p:val>
                                        </p:tav>
                                      </p:tavLst>
                                    </p:anim>
                                    <p:anim calcmode="lin" valueType="num">
                                      <p:cBhvr>
                                        <p:cTn id="75" dur="1000" fill="hold"/>
                                        <p:tgtEl>
                                          <p:spTgt spid="25"/>
                                        </p:tgtEl>
                                        <p:attrNameLst>
                                          <p:attrName>ppt_y</p:attrName>
                                        </p:attrNameLst>
                                      </p:cBhvr>
                                      <p:tavLst>
                                        <p:tav tm="0">
                                          <p:val>
                                            <p:strVal val="#ppt_y-.1"/>
                                          </p:val>
                                        </p:tav>
                                        <p:tav tm="100000">
                                          <p:val>
                                            <p:strVal val="#ppt_y"/>
                                          </p:val>
                                        </p:tav>
                                      </p:tavLst>
                                    </p:anim>
                                  </p:childTnLst>
                                </p:cTn>
                              </p:par>
                              <p:par>
                                <p:cTn id="76" presetID="47" presetClass="entr" presetSubtype="0" fill="hold" grpId="0" nodeType="with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fade">
                                      <p:cBhvr>
                                        <p:cTn id="78" dur="1000"/>
                                        <p:tgtEl>
                                          <p:spTgt spid="26"/>
                                        </p:tgtEl>
                                      </p:cBhvr>
                                    </p:animEffect>
                                    <p:anim calcmode="lin" valueType="num">
                                      <p:cBhvr>
                                        <p:cTn id="79" dur="1000" fill="hold"/>
                                        <p:tgtEl>
                                          <p:spTgt spid="26"/>
                                        </p:tgtEl>
                                        <p:attrNameLst>
                                          <p:attrName>ppt_x</p:attrName>
                                        </p:attrNameLst>
                                      </p:cBhvr>
                                      <p:tavLst>
                                        <p:tav tm="0">
                                          <p:val>
                                            <p:strVal val="#ppt_x"/>
                                          </p:val>
                                        </p:tav>
                                        <p:tav tm="100000">
                                          <p:val>
                                            <p:strVal val="#ppt_x"/>
                                          </p:val>
                                        </p:tav>
                                      </p:tavLst>
                                    </p:anim>
                                    <p:anim calcmode="lin" valueType="num">
                                      <p:cBhvr>
                                        <p:cTn id="80" dur="1000" fill="hold"/>
                                        <p:tgtEl>
                                          <p:spTgt spid="26"/>
                                        </p:tgtEl>
                                        <p:attrNameLst>
                                          <p:attrName>ppt_y</p:attrName>
                                        </p:attrNameLst>
                                      </p:cBhvr>
                                      <p:tavLst>
                                        <p:tav tm="0">
                                          <p:val>
                                            <p:strVal val="#ppt_y-.1"/>
                                          </p:val>
                                        </p:tav>
                                        <p:tav tm="100000">
                                          <p:val>
                                            <p:strVal val="#ppt_y"/>
                                          </p:val>
                                        </p:tav>
                                      </p:tavLst>
                                    </p:anim>
                                  </p:childTnLst>
                                </p:cTn>
                              </p:par>
                              <p:par>
                                <p:cTn id="81" presetID="47" presetClass="entr" presetSubtype="0" fill="hold" grpId="0" nodeType="with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fade">
                                      <p:cBhvr>
                                        <p:cTn id="83" dur="1000"/>
                                        <p:tgtEl>
                                          <p:spTgt spid="29"/>
                                        </p:tgtEl>
                                      </p:cBhvr>
                                    </p:animEffect>
                                    <p:anim calcmode="lin" valueType="num">
                                      <p:cBhvr>
                                        <p:cTn id="84" dur="1000" fill="hold"/>
                                        <p:tgtEl>
                                          <p:spTgt spid="29"/>
                                        </p:tgtEl>
                                        <p:attrNameLst>
                                          <p:attrName>ppt_x</p:attrName>
                                        </p:attrNameLst>
                                      </p:cBhvr>
                                      <p:tavLst>
                                        <p:tav tm="0">
                                          <p:val>
                                            <p:strVal val="#ppt_x"/>
                                          </p:val>
                                        </p:tav>
                                        <p:tav tm="100000">
                                          <p:val>
                                            <p:strVal val="#ppt_x"/>
                                          </p:val>
                                        </p:tav>
                                      </p:tavLst>
                                    </p:anim>
                                    <p:anim calcmode="lin" valueType="num">
                                      <p:cBhvr>
                                        <p:cTn id="85" dur="1000" fill="hold"/>
                                        <p:tgtEl>
                                          <p:spTgt spid="29"/>
                                        </p:tgtEl>
                                        <p:attrNameLst>
                                          <p:attrName>ppt_y</p:attrName>
                                        </p:attrNameLst>
                                      </p:cBhvr>
                                      <p:tavLst>
                                        <p:tav tm="0">
                                          <p:val>
                                            <p:strVal val="#ppt_y-.1"/>
                                          </p:val>
                                        </p:tav>
                                        <p:tav tm="100000">
                                          <p:val>
                                            <p:strVal val="#ppt_y"/>
                                          </p:val>
                                        </p:tav>
                                      </p:tavLst>
                                    </p:anim>
                                  </p:childTnLst>
                                </p:cTn>
                              </p:par>
                              <p:par>
                                <p:cTn id="86" presetID="47" presetClass="entr" presetSubtype="0" fill="hold" grpId="0" nodeType="with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fade">
                                      <p:cBhvr>
                                        <p:cTn id="88" dur="1000"/>
                                        <p:tgtEl>
                                          <p:spTgt spid="32"/>
                                        </p:tgtEl>
                                      </p:cBhvr>
                                    </p:animEffect>
                                    <p:anim calcmode="lin" valueType="num">
                                      <p:cBhvr>
                                        <p:cTn id="89" dur="1000" fill="hold"/>
                                        <p:tgtEl>
                                          <p:spTgt spid="32"/>
                                        </p:tgtEl>
                                        <p:attrNameLst>
                                          <p:attrName>ppt_x</p:attrName>
                                        </p:attrNameLst>
                                      </p:cBhvr>
                                      <p:tavLst>
                                        <p:tav tm="0">
                                          <p:val>
                                            <p:strVal val="#ppt_x"/>
                                          </p:val>
                                        </p:tav>
                                        <p:tav tm="100000">
                                          <p:val>
                                            <p:strVal val="#ppt_x"/>
                                          </p:val>
                                        </p:tav>
                                      </p:tavLst>
                                    </p:anim>
                                    <p:anim calcmode="lin" valueType="num">
                                      <p:cBhvr>
                                        <p:cTn id="90" dur="1000" fill="hold"/>
                                        <p:tgtEl>
                                          <p:spTgt spid="32"/>
                                        </p:tgtEl>
                                        <p:attrNameLst>
                                          <p:attrName>ppt_y</p:attrName>
                                        </p:attrNameLst>
                                      </p:cBhvr>
                                      <p:tavLst>
                                        <p:tav tm="0">
                                          <p:val>
                                            <p:strVal val="#ppt_y-.1"/>
                                          </p:val>
                                        </p:tav>
                                        <p:tav tm="100000">
                                          <p:val>
                                            <p:strVal val="#ppt_y"/>
                                          </p:val>
                                        </p:tav>
                                      </p:tavLst>
                                    </p:anim>
                                  </p:childTnLst>
                                </p:cTn>
                              </p:par>
                              <p:par>
                                <p:cTn id="91" presetID="47" presetClass="entr" presetSubtype="0" fill="hold" grpId="0" nodeType="with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fade">
                                      <p:cBhvr>
                                        <p:cTn id="93" dur="1000"/>
                                        <p:tgtEl>
                                          <p:spTgt spid="28"/>
                                        </p:tgtEl>
                                      </p:cBhvr>
                                    </p:animEffect>
                                    <p:anim calcmode="lin" valueType="num">
                                      <p:cBhvr>
                                        <p:cTn id="94" dur="1000" fill="hold"/>
                                        <p:tgtEl>
                                          <p:spTgt spid="28"/>
                                        </p:tgtEl>
                                        <p:attrNameLst>
                                          <p:attrName>ppt_x</p:attrName>
                                        </p:attrNameLst>
                                      </p:cBhvr>
                                      <p:tavLst>
                                        <p:tav tm="0">
                                          <p:val>
                                            <p:strVal val="#ppt_x"/>
                                          </p:val>
                                        </p:tav>
                                        <p:tav tm="100000">
                                          <p:val>
                                            <p:strVal val="#ppt_x"/>
                                          </p:val>
                                        </p:tav>
                                      </p:tavLst>
                                    </p:anim>
                                    <p:anim calcmode="lin" valueType="num">
                                      <p:cBhvr>
                                        <p:cTn id="95" dur="1000" fill="hold"/>
                                        <p:tgtEl>
                                          <p:spTgt spid="28"/>
                                        </p:tgtEl>
                                        <p:attrNameLst>
                                          <p:attrName>ppt_y</p:attrName>
                                        </p:attrNameLst>
                                      </p:cBhvr>
                                      <p:tavLst>
                                        <p:tav tm="0">
                                          <p:val>
                                            <p:strVal val="#ppt_y-.1"/>
                                          </p:val>
                                        </p:tav>
                                        <p:tav tm="100000">
                                          <p:val>
                                            <p:strVal val="#ppt_y"/>
                                          </p:val>
                                        </p:tav>
                                      </p:tavLst>
                                    </p:anim>
                                  </p:childTnLst>
                                </p:cTn>
                              </p:par>
                              <p:par>
                                <p:cTn id="96" presetID="47" presetClass="entr" presetSubtype="0" fill="hold" grpId="0" nodeType="withEffect">
                                  <p:stCondLst>
                                    <p:cond delay="0"/>
                                  </p:stCondLst>
                                  <p:childTnLst>
                                    <p:set>
                                      <p:cBhvr>
                                        <p:cTn id="97" dur="1" fill="hold">
                                          <p:stCondLst>
                                            <p:cond delay="0"/>
                                          </p:stCondLst>
                                        </p:cTn>
                                        <p:tgtEl>
                                          <p:spTgt spid="30"/>
                                        </p:tgtEl>
                                        <p:attrNameLst>
                                          <p:attrName>style.visibility</p:attrName>
                                        </p:attrNameLst>
                                      </p:cBhvr>
                                      <p:to>
                                        <p:strVal val="visible"/>
                                      </p:to>
                                    </p:set>
                                    <p:animEffect transition="in" filter="fade">
                                      <p:cBhvr>
                                        <p:cTn id="98" dur="1000"/>
                                        <p:tgtEl>
                                          <p:spTgt spid="30"/>
                                        </p:tgtEl>
                                      </p:cBhvr>
                                    </p:animEffect>
                                    <p:anim calcmode="lin" valueType="num">
                                      <p:cBhvr>
                                        <p:cTn id="99" dur="1000" fill="hold"/>
                                        <p:tgtEl>
                                          <p:spTgt spid="30"/>
                                        </p:tgtEl>
                                        <p:attrNameLst>
                                          <p:attrName>ppt_x</p:attrName>
                                        </p:attrNameLst>
                                      </p:cBhvr>
                                      <p:tavLst>
                                        <p:tav tm="0">
                                          <p:val>
                                            <p:strVal val="#ppt_x"/>
                                          </p:val>
                                        </p:tav>
                                        <p:tav tm="100000">
                                          <p:val>
                                            <p:strVal val="#ppt_x"/>
                                          </p:val>
                                        </p:tav>
                                      </p:tavLst>
                                    </p:anim>
                                    <p:anim calcmode="lin" valueType="num">
                                      <p:cBhvr>
                                        <p:cTn id="100" dur="1000" fill="hold"/>
                                        <p:tgtEl>
                                          <p:spTgt spid="30"/>
                                        </p:tgtEl>
                                        <p:attrNameLst>
                                          <p:attrName>ppt_y</p:attrName>
                                        </p:attrNameLst>
                                      </p:cBhvr>
                                      <p:tavLst>
                                        <p:tav tm="0">
                                          <p:val>
                                            <p:strVal val="#ppt_y-.1"/>
                                          </p:val>
                                        </p:tav>
                                        <p:tav tm="100000">
                                          <p:val>
                                            <p:strVal val="#ppt_y"/>
                                          </p:val>
                                        </p:tav>
                                      </p:tavLst>
                                    </p:anim>
                                  </p:childTnLst>
                                </p:cTn>
                              </p:par>
                              <p:par>
                                <p:cTn id="101" presetID="47" presetClass="entr" presetSubtype="0" fill="hold" grpId="0" nodeType="withEffect">
                                  <p:stCondLst>
                                    <p:cond delay="0"/>
                                  </p:stCondLst>
                                  <p:childTnLst>
                                    <p:set>
                                      <p:cBhvr>
                                        <p:cTn id="102" dur="1" fill="hold">
                                          <p:stCondLst>
                                            <p:cond delay="0"/>
                                          </p:stCondLst>
                                        </p:cTn>
                                        <p:tgtEl>
                                          <p:spTgt spid="27"/>
                                        </p:tgtEl>
                                        <p:attrNameLst>
                                          <p:attrName>style.visibility</p:attrName>
                                        </p:attrNameLst>
                                      </p:cBhvr>
                                      <p:to>
                                        <p:strVal val="visible"/>
                                      </p:to>
                                    </p:set>
                                    <p:animEffect transition="in" filter="fade">
                                      <p:cBhvr>
                                        <p:cTn id="103" dur="1000"/>
                                        <p:tgtEl>
                                          <p:spTgt spid="27"/>
                                        </p:tgtEl>
                                      </p:cBhvr>
                                    </p:animEffect>
                                    <p:anim calcmode="lin" valueType="num">
                                      <p:cBhvr>
                                        <p:cTn id="104" dur="1000" fill="hold"/>
                                        <p:tgtEl>
                                          <p:spTgt spid="27"/>
                                        </p:tgtEl>
                                        <p:attrNameLst>
                                          <p:attrName>ppt_x</p:attrName>
                                        </p:attrNameLst>
                                      </p:cBhvr>
                                      <p:tavLst>
                                        <p:tav tm="0">
                                          <p:val>
                                            <p:strVal val="#ppt_x"/>
                                          </p:val>
                                        </p:tav>
                                        <p:tav tm="100000">
                                          <p:val>
                                            <p:strVal val="#ppt_x"/>
                                          </p:val>
                                        </p:tav>
                                      </p:tavLst>
                                    </p:anim>
                                    <p:anim calcmode="lin" valueType="num">
                                      <p:cBhvr>
                                        <p:cTn id="105" dur="1000" fill="hold"/>
                                        <p:tgtEl>
                                          <p:spTgt spid="27"/>
                                        </p:tgtEl>
                                        <p:attrNameLst>
                                          <p:attrName>ppt_y</p:attrName>
                                        </p:attrNameLst>
                                      </p:cBhvr>
                                      <p:tavLst>
                                        <p:tav tm="0">
                                          <p:val>
                                            <p:strVal val="#ppt_y-.1"/>
                                          </p:val>
                                        </p:tav>
                                        <p:tav tm="100000">
                                          <p:val>
                                            <p:strVal val="#ppt_y"/>
                                          </p:val>
                                        </p:tav>
                                      </p:tavLst>
                                    </p:anim>
                                  </p:childTnLst>
                                </p:cTn>
                              </p:par>
                              <p:par>
                                <p:cTn id="106" presetID="47" presetClass="entr" presetSubtype="0" fill="hold" grpId="0" nodeType="withEffect">
                                  <p:stCondLst>
                                    <p:cond delay="0"/>
                                  </p:stCondLst>
                                  <p:childTnLst>
                                    <p:set>
                                      <p:cBhvr>
                                        <p:cTn id="107" dur="1" fill="hold">
                                          <p:stCondLst>
                                            <p:cond delay="0"/>
                                          </p:stCondLst>
                                        </p:cTn>
                                        <p:tgtEl>
                                          <p:spTgt spid="31"/>
                                        </p:tgtEl>
                                        <p:attrNameLst>
                                          <p:attrName>style.visibility</p:attrName>
                                        </p:attrNameLst>
                                      </p:cBhvr>
                                      <p:to>
                                        <p:strVal val="visible"/>
                                      </p:to>
                                    </p:set>
                                    <p:animEffect transition="in" filter="fade">
                                      <p:cBhvr>
                                        <p:cTn id="108" dur="1000"/>
                                        <p:tgtEl>
                                          <p:spTgt spid="31"/>
                                        </p:tgtEl>
                                      </p:cBhvr>
                                    </p:animEffect>
                                    <p:anim calcmode="lin" valueType="num">
                                      <p:cBhvr>
                                        <p:cTn id="109" dur="1000" fill="hold"/>
                                        <p:tgtEl>
                                          <p:spTgt spid="31"/>
                                        </p:tgtEl>
                                        <p:attrNameLst>
                                          <p:attrName>ppt_x</p:attrName>
                                        </p:attrNameLst>
                                      </p:cBhvr>
                                      <p:tavLst>
                                        <p:tav tm="0">
                                          <p:val>
                                            <p:strVal val="#ppt_x"/>
                                          </p:val>
                                        </p:tav>
                                        <p:tav tm="100000">
                                          <p:val>
                                            <p:strVal val="#ppt_x"/>
                                          </p:val>
                                        </p:tav>
                                      </p:tavLst>
                                    </p:anim>
                                    <p:anim calcmode="lin" valueType="num">
                                      <p:cBhvr>
                                        <p:cTn id="110"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8" grpId="0"/>
      <p:bldP spid="19" grpId="0" animBg="1"/>
      <p:bldP spid="20" grpId="0" animBg="1"/>
      <p:bldP spid="21" grpId="0" animBg="1"/>
      <p:bldP spid="22" grpId="0"/>
      <p:bldP spid="23" grpId="0"/>
      <p:bldP spid="24" grpId="0"/>
      <p:bldP spid="25" grpId="0" animBg="1"/>
      <p:bldP spid="26" grpId="0"/>
      <p:bldP spid="27" grpId="0" animBg="1"/>
      <p:bldP spid="28" grpId="0" animBg="1"/>
      <p:bldP spid="29" grpId="0" animBg="1"/>
      <p:bldP spid="30" grpId="0"/>
      <p:bldP spid="31" grpId="0"/>
      <p:bldP spid="32" grpId="0"/>
      <p:bldP spid="33" grpId="0"/>
      <p:bldP spid="34" grpId="0"/>
      <p:bldP spid="35" grpId="0"/>
      <p:bldP spid="36"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2 Subtítulo"/>
          <p:cNvSpPr>
            <a:spLocks noGrp="1"/>
          </p:cNvSpPr>
          <p:nvPr>
            <p:ph type="subTitle" idx="1"/>
          </p:nvPr>
        </p:nvSpPr>
        <p:spPr>
          <a:xfrm>
            <a:off x="1187624" y="1700808"/>
            <a:ext cx="6696744" cy="3744415"/>
          </a:xfrm>
        </p:spPr>
        <p:txBody>
          <a:bodyPr>
            <a:normAutofit/>
          </a:bodyPr>
          <a:lstStyle/>
          <a:p>
            <a:r>
              <a:rPr lang="es-MX" sz="3600" b="1" dirty="0">
                <a:latin typeface="Calibri" pitchFamily="34" charset="0"/>
              </a:rPr>
              <a:t>3# Los contadores salvarán el mundo</a:t>
            </a:r>
          </a:p>
          <a:p>
            <a:endParaRPr lang="es-MX" sz="3600" b="1" dirty="0">
              <a:latin typeface="Calibri" pitchFamily="34" charset="0"/>
            </a:endParaRPr>
          </a:p>
          <a:p>
            <a:r>
              <a:rPr lang="es-MX" sz="3600" b="1" dirty="0">
                <a:latin typeface="Calibri" pitchFamily="34" charset="0"/>
              </a:rPr>
              <a:t>Reporte Integrado</a:t>
            </a:r>
          </a:p>
          <a:p>
            <a:endParaRPr lang="es-MX" sz="3600" b="1" dirty="0">
              <a:latin typeface="Calibri" pitchFamily="34" charset="0"/>
            </a:endParaRPr>
          </a:p>
        </p:txBody>
      </p:sp>
      <p:pic>
        <p:nvPicPr>
          <p:cNvPr id="5" name="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6296" y="213717"/>
            <a:ext cx="1727646" cy="967130"/>
          </a:xfrm>
          <a:prstGeom prst="rect">
            <a:avLst/>
          </a:prstGeom>
        </p:spPr>
      </p:pic>
    </p:spTree>
    <p:extLst>
      <p:ext uri="{BB962C8B-B14F-4D97-AF65-F5344CB8AC3E}">
        <p14:creationId xmlns:p14="http://schemas.microsoft.com/office/powerpoint/2010/main" val="7662864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l="8236" t="19531" r="34663" b="11133"/>
          <a:stretch>
            <a:fillRect/>
          </a:stretch>
        </p:blipFill>
        <p:spPr bwMode="auto">
          <a:xfrm>
            <a:off x="928662" y="785794"/>
            <a:ext cx="7429552" cy="5072098"/>
          </a:xfrm>
          <a:prstGeom prst="rect">
            <a:avLst/>
          </a:prstGeom>
          <a:noFill/>
          <a:ln w="9525">
            <a:noFill/>
            <a:miter lim="800000"/>
            <a:headEnd/>
            <a:tailEnd/>
          </a:ln>
          <a:effectLst/>
        </p:spPr>
      </p:pic>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6296" y="213717"/>
            <a:ext cx="1727646" cy="967130"/>
          </a:xfrm>
          <a:prstGeom prst="rect">
            <a:avLst/>
          </a:prstGeom>
        </p:spPr>
      </p:pic>
    </p:spTree>
    <p:extLst>
      <p:ext uri="{BB962C8B-B14F-4D97-AF65-F5344CB8AC3E}">
        <p14:creationId xmlns:p14="http://schemas.microsoft.com/office/powerpoint/2010/main" val="2527894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Text Box 2"/>
          <p:cNvSpPr txBox="1">
            <a:spLocks noChangeArrowheads="1"/>
          </p:cNvSpPr>
          <p:nvPr/>
        </p:nvSpPr>
        <p:spPr bwMode="auto">
          <a:xfrm>
            <a:off x="611560" y="2348880"/>
            <a:ext cx="7659687" cy="1938992"/>
          </a:xfrm>
          <a:prstGeom prst="rect">
            <a:avLst/>
          </a:prstGeom>
          <a:noFill/>
          <a:ln w="9525">
            <a:noFill/>
            <a:miter lim="800000"/>
            <a:headEnd/>
            <a:tailEnd/>
          </a:ln>
        </p:spPr>
        <p:txBody>
          <a:bodyPr>
            <a:spAutoFit/>
          </a:bodyPr>
          <a:lstStyle/>
          <a:p>
            <a:pPr algn="ctr" eaLnBrk="0" hangingPunct="0">
              <a:spcBef>
                <a:spcPct val="50000"/>
              </a:spcBef>
            </a:pPr>
            <a:r>
              <a:rPr kumimoji="1" lang="es-AR" altLang="es-ES" sz="2400" dirty="0">
                <a:latin typeface="Tahoma" pitchFamily="34" charset="0"/>
              </a:rPr>
              <a:t>Es una de las herramientas administrativas</a:t>
            </a:r>
            <a:br>
              <a:rPr kumimoji="1" lang="es-AR" altLang="es-ES" sz="2400" dirty="0">
                <a:latin typeface="Tahoma" pitchFamily="34" charset="0"/>
              </a:rPr>
            </a:br>
            <a:r>
              <a:rPr kumimoji="1" lang="es-AR" altLang="es-ES" sz="2400" dirty="0">
                <a:latin typeface="Tahoma" pitchFamily="34" charset="0"/>
              </a:rPr>
              <a:t> más importantes que nos permite conocer,</a:t>
            </a:r>
            <a:br>
              <a:rPr kumimoji="1" lang="es-AR" altLang="es-ES" sz="2400" dirty="0">
                <a:latin typeface="Tahoma" pitchFamily="34" charset="0"/>
              </a:rPr>
            </a:br>
            <a:r>
              <a:rPr kumimoji="1" lang="es-AR" altLang="es-ES" sz="2400" dirty="0">
                <a:latin typeface="Tahoma" pitchFamily="34" charset="0"/>
              </a:rPr>
              <a:t> de manera razonable y sistemática,</a:t>
            </a:r>
            <a:br>
              <a:rPr kumimoji="1" lang="es-AR" altLang="es-ES" sz="2400" dirty="0">
                <a:latin typeface="Tahoma" pitchFamily="34" charset="0"/>
              </a:rPr>
            </a:br>
            <a:r>
              <a:rPr kumimoji="1" lang="es-AR" altLang="es-ES" sz="2400" dirty="0">
                <a:latin typeface="Tahoma" pitchFamily="34" charset="0"/>
              </a:rPr>
              <a:t> la situación económica y financiera</a:t>
            </a:r>
            <a:br>
              <a:rPr kumimoji="1" lang="es-AR" altLang="es-ES" sz="2400" dirty="0">
                <a:latin typeface="Tahoma" pitchFamily="34" charset="0"/>
              </a:rPr>
            </a:br>
            <a:r>
              <a:rPr kumimoji="1" lang="es-AR" altLang="es-ES" sz="2400" dirty="0">
                <a:latin typeface="Tahoma" pitchFamily="34" charset="0"/>
              </a:rPr>
              <a:t> de una empresa.</a:t>
            </a:r>
          </a:p>
        </p:txBody>
      </p:sp>
      <p:sp>
        <p:nvSpPr>
          <p:cNvPr id="6147" name="Rectangle 3"/>
          <p:cNvSpPr>
            <a:spLocks noChangeArrowheads="1"/>
          </p:cNvSpPr>
          <p:nvPr/>
        </p:nvSpPr>
        <p:spPr bwMode="auto">
          <a:xfrm>
            <a:off x="1907704" y="1484784"/>
            <a:ext cx="4537075" cy="457200"/>
          </a:xfrm>
          <a:prstGeom prst="rect">
            <a:avLst/>
          </a:prstGeom>
          <a:noFill/>
          <a:ln w="9525" algn="ctr">
            <a:noFill/>
            <a:miter lim="800000"/>
            <a:headEnd/>
            <a:tailEnd/>
          </a:ln>
        </p:spPr>
        <p:txBody>
          <a:bodyPr>
            <a:spAutoFit/>
          </a:bodyPr>
          <a:lstStyle/>
          <a:p>
            <a:pPr algn="ctr"/>
            <a:r>
              <a:rPr kumimoji="1" lang="es-MX" altLang="es-ES" sz="2400" b="1" dirty="0">
                <a:solidFill>
                  <a:srgbClr val="831E3B"/>
                </a:solidFill>
                <a:latin typeface="Tahoma" pitchFamily="34" charset="0"/>
              </a:rPr>
              <a:t>¿Qué es la Contabilidad?</a:t>
            </a:r>
            <a:endParaRPr kumimoji="1" lang="es-ES" altLang="es-ES" sz="2400" b="1" dirty="0">
              <a:solidFill>
                <a:srgbClr val="831E3B"/>
              </a:solidFill>
              <a:latin typeface="Tahoma" pitchFamily="34" charset="0"/>
            </a:endParaRPr>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6296" y="213717"/>
            <a:ext cx="1727646" cy="967130"/>
          </a:xfrm>
          <a:prstGeom prst="rect">
            <a:avLst/>
          </a:prstGeom>
        </p:spPr>
      </p:pic>
    </p:spTree>
    <p:extLst>
      <p:ext uri="{BB962C8B-B14F-4D97-AF65-F5344CB8AC3E}">
        <p14:creationId xmlns:p14="http://schemas.microsoft.com/office/powerpoint/2010/main" val="736749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409602"/>
                                        </p:tgtEl>
                                        <p:attrNameLst>
                                          <p:attrName>style.visibility</p:attrName>
                                        </p:attrNameLst>
                                      </p:cBhvr>
                                      <p:to>
                                        <p:strVal val="visible"/>
                                      </p:to>
                                    </p:set>
                                    <p:animEffect transition="in" filter="blinds(horizontal)">
                                      <p:cBhvr>
                                        <p:cTn id="7" dur="500"/>
                                        <p:tgtEl>
                                          <p:spTgt spid="4096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2"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AutoShape 2" descr="https://www.alterfin.be/sites/default/files/field/partner/triodos-bank-logo_ENG.jpeg"/>
          <p:cNvSpPr>
            <a:spLocks noChangeAspect="1" noChangeArrowheads="1"/>
          </p:cNvSpPr>
          <p:nvPr/>
        </p:nvSpPr>
        <p:spPr bwMode="auto">
          <a:xfrm>
            <a:off x="54299" y="-123826"/>
            <a:ext cx="260637" cy="276451"/>
          </a:xfrm>
          <a:prstGeom prst="rect">
            <a:avLst/>
          </a:prstGeom>
          <a:noFill/>
        </p:spPr>
        <p:txBody>
          <a:bodyPr vert="horz" wrap="square" lIns="80133" tIns="40067" rIns="80133" bIns="40067" numCol="1" anchor="t" anchorCtr="0" compatLnSpc="1">
            <a:prstTxWarp prst="textNoShape">
              <a:avLst/>
            </a:prstTxWarp>
          </a:bodyPr>
          <a:lstStyle/>
          <a:p>
            <a:endParaRPr lang="es-ES"/>
          </a:p>
        </p:txBody>
      </p:sp>
      <p:sp>
        <p:nvSpPr>
          <p:cNvPr id="10" name="9 CuadroTexto"/>
          <p:cNvSpPr txBox="1"/>
          <p:nvPr/>
        </p:nvSpPr>
        <p:spPr>
          <a:xfrm>
            <a:off x="415461" y="908721"/>
            <a:ext cx="8307849" cy="4971999"/>
          </a:xfrm>
          <a:prstGeom prst="rect">
            <a:avLst/>
          </a:prstGeom>
          <a:noFill/>
        </p:spPr>
        <p:txBody>
          <a:bodyPr wrap="square" lIns="80133" tIns="40067" rIns="80133" bIns="40067" rtlCol="0">
            <a:spAutoFit/>
          </a:bodyPr>
          <a:lstStyle/>
          <a:p>
            <a:pPr algn="just">
              <a:lnSpc>
                <a:spcPct val="150000"/>
              </a:lnSpc>
              <a:spcAft>
                <a:spcPts val="526"/>
              </a:spcAft>
            </a:pPr>
            <a:r>
              <a:rPr lang="es-ES" b="1" dirty="0">
                <a:latin typeface="Calibri" pitchFamily="34" charset="0"/>
                <a:cs typeface="Tahoma" pitchFamily="34" charset="0"/>
              </a:rPr>
              <a:t>¿Qué es un Reporte Integrado?</a:t>
            </a:r>
          </a:p>
          <a:p>
            <a:pPr algn="just">
              <a:lnSpc>
                <a:spcPct val="150000"/>
              </a:lnSpc>
              <a:spcAft>
                <a:spcPts val="526"/>
              </a:spcAft>
            </a:pPr>
            <a:r>
              <a:rPr lang="es-ES" dirty="0">
                <a:latin typeface="Calibri" pitchFamily="34" charset="0"/>
                <a:ea typeface="Tahoma" pitchFamily="34" charset="0"/>
                <a:cs typeface="Tahoma" pitchFamily="34" charset="0"/>
              </a:rPr>
              <a:t>Es un documento público destinado a los inversionistas que explica cómo la gestión de la organización permite la creación de valor integrando seis capitales fundamentales: humano, financiero, natural, físico, intelectual y social. </a:t>
            </a:r>
          </a:p>
          <a:p>
            <a:pPr algn="just">
              <a:lnSpc>
                <a:spcPct val="150000"/>
              </a:lnSpc>
              <a:spcAft>
                <a:spcPts val="526"/>
              </a:spcAft>
            </a:pPr>
            <a:endParaRPr lang="es-ES" b="1" dirty="0">
              <a:latin typeface="Calibri" pitchFamily="34" charset="0"/>
              <a:cs typeface="Tahoma" pitchFamily="34" charset="0"/>
            </a:endParaRPr>
          </a:p>
          <a:p>
            <a:pPr algn="just">
              <a:lnSpc>
                <a:spcPct val="150000"/>
              </a:lnSpc>
              <a:spcAft>
                <a:spcPts val="526"/>
              </a:spcAft>
            </a:pPr>
            <a:endParaRPr lang="es-ES" b="1" dirty="0">
              <a:latin typeface="Calibri" pitchFamily="34" charset="0"/>
              <a:cs typeface="Tahoma" pitchFamily="34" charset="0"/>
            </a:endParaRPr>
          </a:p>
          <a:p>
            <a:pPr algn="just">
              <a:lnSpc>
                <a:spcPct val="150000"/>
              </a:lnSpc>
              <a:spcAft>
                <a:spcPts val="526"/>
              </a:spcAft>
            </a:pPr>
            <a:r>
              <a:rPr lang="es-ES" b="1" dirty="0">
                <a:latin typeface="Calibri" pitchFamily="34" charset="0"/>
                <a:cs typeface="Tahoma" pitchFamily="34" charset="0"/>
              </a:rPr>
              <a:t>¿Cómo nació?</a:t>
            </a:r>
          </a:p>
          <a:p>
            <a:pPr algn="just">
              <a:lnSpc>
                <a:spcPct val="150000"/>
              </a:lnSpc>
              <a:spcAft>
                <a:spcPts val="526"/>
              </a:spcAft>
            </a:pPr>
            <a:r>
              <a:rPr lang="es-ES" dirty="0">
                <a:latin typeface="Calibri" pitchFamily="34" charset="0"/>
                <a:cs typeface="Tahoma" pitchFamily="34" charset="0"/>
              </a:rPr>
              <a:t>El Consejo Internacional de Reportes Integrados (IIRC por sus siglas en inglés) es una coalición global de entes reguladores, inversores, compañías, </a:t>
            </a:r>
            <a:r>
              <a:rPr lang="es-ES" dirty="0" err="1">
                <a:latin typeface="Calibri" pitchFamily="34" charset="0"/>
                <a:cs typeface="Tahoma" pitchFamily="34" charset="0"/>
              </a:rPr>
              <a:t>ONGs</a:t>
            </a:r>
            <a:r>
              <a:rPr lang="es-ES" dirty="0">
                <a:latin typeface="Calibri" pitchFamily="34" charset="0"/>
                <a:cs typeface="Tahoma" pitchFamily="34" charset="0"/>
              </a:rPr>
              <a:t> y contadores que promueve la comunicación de la creación de valor como un paso clave en lo que respecta a información empresarial. </a:t>
            </a:r>
          </a:p>
        </p:txBody>
      </p:sp>
      <p:pic>
        <p:nvPicPr>
          <p:cNvPr id="13313" name="Picture 1"/>
          <p:cNvPicPr>
            <a:picLocks noChangeAspect="1" noChangeArrowheads="1"/>
          </p:cNvPicPr>
          <p:nvPr/>
        </p:nvPicPr>
        <p:blipFill>
          <a:blip r:embed="rId2"/>
          <a:srcRect l="1660" t="17784" r="51465" b="72450"/>
          <a:stretch>
            <a:fillRect/>
          </a:stretch>
        </p:blipFill>
        <p:spPr bwMode="auto">
          <a:xfrm>
            <a:off x="2614597" y="2944112"/>
            <a:ext cx="3909576" cy="6479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6296" y="213717"/>
            <a:ext cx="1727646" cy="967130"/>
          </a:xfrm>
          <a:prstGeom prst="rect">
            <a:avLst/>
          </a:prstGeom>
        </p:spPr>
      </p:pic>
    </p:spTree>
    <p:extLst>
      <p:ext uri="{BB962C8B-B14F-4D97-AF65-F5344CB8AC3E}">
        <p14:creationId xmlns:p14="http://schemas.microsoft.com/office/powerpoint/2010/main" val="13531356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AutoShape 2" descr="https://www.alterfin.be/sites/default/files/field/partner/triodos-bank-logo_ENG.jpeg"/>
          <p:cNvSpPr>
            <a:spLocks noChangeAspect="1" noChangeArrowheads="1"/>
          </p:cNvSpPr>
          <p:nvPr/>
        </p:nvSpPr>
        <p:spPr bwMode="auto">
          <a:xfrm>
            <a:off x="54299" y="-123826"/>
            <a:ext cx="260637" cy="276451"/>
          </a:xfrm>
          <a:prstGeom prst="rect">
            <a:avLst/>
          </a:prstGeom>
          <a:noFill/>
        </p:spPr>
        <p:txBody>
          <a:bodyPr vert="horz" wrap="square" lIns="80133" tIns="40067" rIns="80133" bIns="40067" numCol="1" anchor="t" anchorCtr="0" compatLnSpc="1">
            <a:prstTxWarp prst="textNoShape">
              <a:avLst/>
            </a:prstTxWarp>
          </a:bodyPr>
          <a:lstStyle/>
          <a:p>
            <a:endParaRPr lang="es-ES"/>
          </a:p>
        </p:txBody>
      </p:sp>
      <p:pic>
        <p:nvPicPr>
          <p:cNvPr id="1026" name="Picture 2"/>
          <p:cNvPicPr>
            <a:picLocks noChangeAspect="1" noChangeArrowheads="1"/>
          </p:cNvPicPr>
          <p:nvPr/>
        </p:nvPicPr>
        <p:blipFill>
          <a:blip r:embed="rId2"/>
          <a:srcRect l="21876" t="23643" r="22669" b="36317"/>
          <a:stretch>
            <a:fillRect/>
          </a:stretch>
        </p:blipFill>
        <p:spPr bwMode="auto">
          <a:xfrm>
            <a:off x="433720" y="2132856"/>
            <a:ext cx="7825739" cy="3369540"/>
          </a:xfrm>
          <a:prstGeom prst="rect">
            <a:avLst/>
          </a:prstGeom>
          <a:noFill/>
          <a:ln w="9525">
            <a:noFill/>
            <a:miter lim="800000"/>
            <a:headEnd/>
            <a:tailEnd/>
          </a:ln>
          <a:effectLst/>
        </p:spPr>
      </p:pic>
      <p:pic>
        <p:nvPicPr>
          <p:cNvPr id="13" name="Picture 2"/>
          <p:cNvPicPr>
            <a:picLocks noChangeAspect="1" noChangeArrowheads="1"/>
          </p:cNvPicPr>
          <p:nvPr/>
        </p:nvPicPr>
        <p:blipFill>
          <a:blip r:embed="rId2"/>
          <a:srcRect l="27856" t="54850" r="69688" b="37870"/>
          <a:stretch>
            <a:fillRect/>
          </a:stretch>
        </p:blipFill>
        <p:spPr bwMode="auto">
          <a:xfrm>
            <a:off x="479163" y="4724874"/>
            <a:ext cx="1038481" cy="647936"/>
          </a:xfrm>
          <a:prstGeom prst="rect">
            <a:avLst/>
          </a:prstGeom>
          <a:noFill/>
          <a:ln w="9525">
            <a:noFill/>
            <a:miter lim="800000"/>
            <a:headEnd/>
            <a:tailEnd/>
          </a:ln>
          <a:effectLst/>
        </p:spPr>
      </p:pic>
      <p:pic>
        <p:nvPicPr>
          <p:cNvPr id="12" name="Picture 2"/>
          <p:cNvPicPr>
            <a:picLocks noChangeAspect="1" noChangeArrowheads="1"/>
          </p:cNvPicPr>
          <p:nvPr/>
        </p:nvPicPr>
        <p:blipFill>
          <a:blip r:embed="rId2"/>
          <a:srcRect l="22285" t="55675" r="71575" b="37773"/>
          <a:stretch>
            <a:fillRect/>
          </a:stretch>
        </p:blipFill>
        <p:spPr bwMode="auto">
          <a:xfrm>
            <a:off x="479163" y="4724872"/>
            <a:ext cx="916307" cy="583143"/>
          </a:xfrm>
          <a:prstGeom prst="rect">
            <a:avLst/>
          </a:prstGeom>
          <a:noFill/>
          <a:ln w="9525">
            <a:noFill/>
            <a:miter lim="800000"/>
            <a:headEnd/>
            <a:tailEnd/>
          </a:ln>
          <a:effectLst/>
        </p:spPr>
      </p:pic>
      <p:pic>
        <p:nvPicPr>
          <p:cNvPr id="6" name="5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6296" y="213717"/>
            <a:ext cx="1727646" cy="967130"/>
          </a:xfrm>
          <a:prstGeom prst="rect">
            <a:avLst/>
          </a:prstGeom>
        </p:spPr>
      </p:pic>
      <p:sp>
        <p:nvSpPr>
          <p:cNvPr id="7" name="1 Título">
            <a:extLst>
              <a:ext uri="{FF2B5EF4-FFF2-40B4-BE49-F238E27FC236}">
                <a16:creationId xmlns:a16="http://schemas.microsoft.com/office/drawing/2014/main" id="{9C29B7FA-4DCE-234D-7C36-509B7DE4F43C}"/>
              </a:ext>
            </a:extLst>
          </p:cNvPr>
          <p:cNvSpPr txBox="1">
            <a:spLocks/>
          </p:cNvSpPr>
          <p:nvPr/>
        </p:nvSpPr>
        <p:spPr>
          <a:xfrm>
            <a:off x="367349" y="429157"/>
            <a:ext cx="7772400" cy="1143000"/>
          </a:xfrm>
          <a:prstGeom prst="rect">
            <a:avLst/>
          </a:prstGeom>
        </p:spPr>
        <p:txBody>
          <a:bodyP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defTabSz="914400"/>
            <a:r>
              <a:rPr lang="es-ES" b="1" dirty="0"/>
              <a:t>Ecosistema </a:t>
            </a:r>
            <a:r>
              <a:rPr lang="es-ES" b="1" dirty="0" err="1"/>
              <a:t>reporting</a:t>
            </a:r>
            <a:endParaRPr lang="es-ES" b="1" dirty="0"/>
          </a:p>
        </p:txBody>
      </p:sp>
    </p:spTree>
    <p:extLst>
      <p:ext uri="{BB962C8B-B14F-4D97-AF65-F5344CB8AC3E}">
        <p14:creationId xmlns:p14="http://schemas.microsoft.com/office/powerpoint/2010/main" val="41113947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62000" y="798926"/>
            <a:ext cx="7620000" cy="556656"/>
          </a:xfrm>
          <a:solidFill>
            <a:schemeClr val="accent1"/>
          </a:solidFill>
        </p:spPr>
        <p:txBody>
          <a:bodyPr/>
          <a:lstStyle/>
          <a:p>
            <a:r>
              <a:rPr lang="es-ES_tradnl" sz="1500" b="1" dirty="0">
                <a:solidFill>
                  <a:schemeClr val="bg1"/>
                </a:solidFill>
              </a:rPr>
              <a:t> </a:t>
            </a:r>
          </a:p>
        </p:txBody>
      </p:sp>
      <p:sp>
        <p:nvSpPr>
          <p:cNvPr id="4" name="8 CuadroTexto">
            <a:extLst>
              <a:ext uri="{FF2B5EF4-FFF2-40B4-BE49-F238E27FC236}">
                <a16:creationId xmlns:a16="http://schemas.microsoft.com/office/drawing/2014/main" id="{0E71C081-22C0-42A6-ECE4-7F6FE05C735F}"/>
              </a:ext>
            </a:extLst>
          </p:cNvPr>
          <p:cNvSpPr txBox="1"/>
          <p:nvPr/>
        </p:nvSpPr>
        <p:spPr>
          <a:xfrm>
            <a:off x="-337163" y="898084"/>
            <a:ext cx="5146554" cy="358342"/>
          </a:xfrm>
          <a:prstGeom prst="rect">
            <a:avLst/>
          </a:prstGeom>
          <a:noFill/>
        </p:spPr>
        <p:txBody>
          <a:bodyPr wrap="square" lIns="19722" tIns="25038" rIns="19722" bIns="25038" rtlCol="0" anchor="ctr" anchorCtr="0">
            <a:spAutoFit/>
          </a:bodyPr>
          <a:lstStyle/>
          <a:p>
            <a:r>
              <a:rPr lang="es-AR" sz="1312" b="1" dirty="0"/>
              <a:t>	                 	</a:t>
            </a:r>
            <a:r>
              <a:rPr lang="es-AR" sz="2000" b="1" dirty="0">
                <a:solidFill>
                  <a:schemeClr val="bg1"/>
                </a:solidFill>
              </a:rPr>
              <a:t>SASB</a:t>
            </a:r>
            <a:endParaRPr lang="en-US" sz="1500" b="1" dirty="0">
              <a:solidFill>
                <a:schemeClr val="bg1"/>
              </a:solidFill>
            </a:endParaRPr>
          </a:p>
        </p:txBody>
      </p:sp>
      <p:sp>
        <p:nvSpPr>
          <p:cNvPr id="9" name="CuadroTexto 8">
            <a:extLst>
              <a:ext uri="{FF2B5EF4-FFF2-40B4-BE49-F238E27FC236}">
                <a16:creationId xmlns:a16="http://schemas.microsoft.com/office/drawing/2014/main" id="{D5F064D9-F65F-4958-DED4-CF37C7FAEDA3}"/>
              </a:ext>
            </a:extLst>
          </p:cNvPr>
          <p:cNvSpPr txBox="1"/>
          <p:nvPr/>
        </p:nvSpPr>
        <p:spPr>
          <a:xfrm>
            <a:off x="985346" y="5472970"/>
            <a:ext cx="6240517" cy="323165"/>
          </a:xfrm>
          <a:prstGeom prst="rect">
            <a:avLst/>
          </a:prstGeom>
          <a:noFill/>
        </p:spPr>
        <p:txBody>
          <a:bodyPr wrap="square">
            <a:spAutoFit/>
          </a:bodyPr>
          <a:lstStyle/>
          <a:p>
            <a:r>
              <a:rPr lang="es-AR" sz="1500" dirty="0">
                <a:hlinkClick r:id="rId2"/>
              </a:rPr>
              <a:t>https://www.sasb.org/standards/materiality-finder/?lang=en-us</a:t>
            </a:r>
            <a:r>
              <a:rPr lang="es-AR" sz="1500" dirty="0"/>
              <a:t> </a:t>
            </a:r>
          </a:p>
        </p:txBody>
      </p:sp>
      <p:pic>
        <p:nvPicPr>
          <p:cNvPr id="6" name="Imagen 5">
            <a:extLst>
              <a:ext uri="{FF2B5EF4-FFF2-40B4-BE49-F238E27FC236}">
                <a16:creationId xmlns:a16="http://schemas.microsoft.com/office/drawing/2014/main" id="{CDD6A19C-A1AB-6F22-2EE8-FA29DEC9E27E}"/>
              </a:ext>
            </a:extLst>
          </p:cNvPr>
          <p:cNvPicPr>
            <a:picLocks noChangeAspect="1"/>
          </p:cNvPicPr>
          <p:nvPr/>
        </p:nvPicPr>
        <p:blipFill rotWithShape="1">
          <a:blip r:embed="rId3"/>
          <a:srcRect t="16727" r="57069" b="70280"/>
          <a:stretch/>
        </p:blipFill>
        <p:spPr>
          <a:xfrm>
            <a:off x="853967" y="1454740"/>
            <a:ext cx="3271345" cy="556656"/>
          </a:xfrm>
          <a:prstGeom prst="rect">
            <a:avLst/>
          </a:prstGeom>
        </p:spPr>
      </p:pic>
      <p:pic>
        <p:nvPicPr>
          <p:cNvPr id="11" name="Imagen 10">
            <a:extLst>
              <a:ext uri="{FF2B5EF4-FFF2-40B4-BE49-F238E27FC236}">
                <a16:creationId xmlns:a16="http://schemas.microsoft.com/office/drawing/2014/main" id="{FED8F579-CA5A-10BC-6D09-C72C72180C90}"/>
              </a:ext>
            </a:extLst>
          </p:cNvPr>
          <p:cNvPicPr>
            <a:picLocks noChangeAspect="1"/>
          </p:cNvPicPr>
          <p:nvPr/>
        </p:nvPicPr>
        <p:blipFill rotWithShape="1">
          <a:blip r:embed="rId4"/>
          <a:srcRect l="2931" t="16910" r="8620" b="13047"/>
          <a:stretch/>
        </p:blipFill>
        <p:spPr>
          <a:xfrm>
            <a:off x="1202121" y="2126310"/>
            <a:ext cx="6739758" cy="3000725"/>
          </a:xfrm>
          <a:prstGeom prst="rect">
            <a:avLst/>
          </a:prstGeom>
        </p:spPr>
      </p:pic>
      <p:pic>
        <p:nvPicPr>
          <p:cNvPr id="12" name="Imagen 11">
            <a:extLst>
              <a:ext uri="{FF2B5EF4-FFF2-40B4-BE49-F238E27FC236}">
                <a16:creationId xmlns:a16="http://schemas.microsoft.com/office/drawing/2014/main" id="{9C108EDA-C7FA-145E-146E-AB29DD750E97}"/>
              </a:ext>
            </a:extLst>
          </p:cNvPr>
          <p:cNvPicPr>
            <a:picLocks noChangeAspect="1"/>
          </p:cNvPicPr>
          <p:nvPr/>
        </p:nvPicPr>
        <p:blipFill>
          <a:blip r:embed="rId5"/>
          <a:stretch>
            <a:fillRect/>
          </a:stretch>
        </p:blipFill>
        <p:spPr>
          <a:xfrm>
            <a:off x="7093316" y="4702243"/>
            <a:ext cx="961402" cy="965693"/>
          </a:xfrm>
          <a:prstGeom prst="rect">
            <a:avLst/>
          </a:prstGeom>
        </p:spPr>
      </p:pic>
    </p:spTree>
    <p:extLst>
      <p:ext uri="{BB962C8B-B14F-4D97-AF65-F5344CB8AC3E}">
        <p14:creationId xmlns:p14="http://schemas.microsoft.com/office/powerpoint/2010/main" val="5134253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cstate="print"/>
          <a:srcRect/>
          <a:stretch>
            <a:fillRect/>
          </a:stretch>
        </p:blipFill>
        <p:spPr bwMode="auto">
          <a:xfrm>
            <a:off x="4550462" y="3363690"/>
            <a:ext cx="4593539" cy="3494311"/>
          </a:xfrm>
          <a:prstGeom prst="rect">
            <a:avLst/>
          </a:prstGeom>
          <a:noFill/>
          <a:ln w="9525">
            <a:noFill/>
            <a:miter lim="800000"/>
            <a:headEnd/>
            <a:tailEnd/>
          </a:ln>
        </p:spPr>
      </p:pic>
      <p:sp>
        <p:nvSpPr>
          <p:cNvPr id="20482" name="AutoShape 2" descr="https://www.alterfin.be/sites/default/files/field/partner/triodos-bank-logo_ENG.jpeg"/>
          <p:cNvSpPr>
            <a:spLocks noChangeAspect="1" noChangeArrowheads="1"/>
          </p:cNvSpPr>
          <p:nvPr/>
        </p:nvSpPr>
        <p:spPr bwMode="auto">
          <a:xfrm>
            <a:off x="54299" y="-123826"/>
            <a:ext cx="260637" cy="276451"/>
          </a:xfrm>
          <a:prstGeom prst="rect">
            <a:avLst/>
          </a:prstGeom>
          <a:noFill/>
        </p:spPr>
        <p:txBody>
          <a:bodyPr vert="horz" wrap="square" lIns="80133" tIns="40067" rIns="80133" bIns="40067" numCol="1" anchor="t" anchorCtr="0" compatLnSpc="1">
            <a:prstTxWarp prst="textNoShape">
              <a:avLst/>
            </a:prstTxWarp>
          </a:bodyPr>
          <a:lstStyle/>
          <a:p>
            <a:endParaRPr lang="es-ES"/>
          </a:p>
        </p:txBody>
      </p:sp>
      <p:graphicFrame>
        <p:nvGraphicFramePr>
          <p:cNvPr id="2" name="1 Diagrama"/>
          <p:cNvGraphicFramePr/>
          <p:nvPr>
            <p:extLst>
              <p:ext uri="{D42A27DB-BD31-4B8C-83A1-F6EECF244321}">
                <p14:modId xmlns:p14="http://schemas.microsoft.com/office/powerpoint/2010/main" val="3932494256"/>
              </p:ext>
            </p:extLst>
          </p:nvPr>
        </p:nvGraphicFramePr>
        <p:xfrm>
          <a:off x="4043988" y="620689"/>
          <a:ext cx="4736364" cy="59831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agen 3">
            <a:extLst>
              <a:ext uri="{FF2B5EF4-FFF2-40B4-BE49-F238E27FC236}">
                <a16:creationId xmlns:a16="http://schemas.microsoft.com/office/drawing/2014/main" id="{187B541B-9D3F-9708-9ECD-3CD71D0AA4DF}"/>
              </a:ext>
            </a:extLst>
          </p:cNvPr>
          <p:cNvPicPr>
            <a:picLocks noChangeAspect="1"/>
          </p:cNvPicPr>
          <p:nvPr/>
        </p:nvPicPr>
        <p:blipFill rotWithShape="1">
          <a:blip r:embed="rId8"/>
          <a:srcRect l="14563" t="27590" r="48203" b="19185"/>
          <a:stretch/>
        </p:blipFill>
        <p:spPr>
          <a:xfrm>
            <a:off x="363648" y="2060847"/>
            <a:ext cx="3404724" cy="2736305"/>
          </a:xfrm>
          <a:prstGeom prst="rect">
            <a:avLst/>
          </a:prstGeom>
        </p:spPr>
      </p:pic>
    </p:spTree>
    <p:extLst>
      <p:ext uri="{BB962C8B-B14F-4D97-AF65-F5344CB8AC3E}">
        <p14:creationId xmlns:p14="http://schemas.microsoft.com/office/powerpoint/2010/main" val="35856065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AutoShape 2" descr="https://www.alterfin.be/sites/default/files/field/partner/triodos-bank-logo_ENG.jpeg"/>
          <p:cNvSpPr>
            <a:spLocks noChangeAspect="1" noChangeArrowheads="1"/>
          </p:cNvSpPr>
          <p:nvPr/>
        </p:nvSpPr>
        <p:spPr bwMode="auto">
          <a:xfrm>
            <a:off x="54299" y="-123826"/>
            <a:ext cx="260637" cy="276451"/>
          </a:xfrm>
          <a:prstGeom prst="rect">
            <a:avLst/>
          </a:prstGeom>
          <a:noFill/>
        </p:spPr>
        <p:txBody>
          <a:bodyPr vert="horz" wrap="square" lIns="80133" tIns="40067" rIns="80133" bIns="40067" numCol="1" anchor="t" anchorCtr="0" compatLnSpc="1">
            <a:prstTxWarp prst="textNoShape">
              <a:avLst/>
            </a:prstTxWarp>
          </a:bodyPr>
          <a:lstStyle/>
          <a:p>
            <a:endParaRPr lang="es-ES"/>
          </a:p>
        </p:txBody>
      </p:sp>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6296" y="213717"/>
            <a:ext cx="1727646" cy="967130"/>
          </a:xfrm>
          <a:prstGeom prst="rect">
            <a:avLst/>
          </a:prstGeom>
        </p:spPr>
      </p:pic>
      <p:pic>
        <p:nvPicPr>
          <p:cNvPr id="3" name="Imagen 2">
            <a:extLst>
              <a:ext uri="{FF2B5EF4-FFF2-40B4-BE49-F238E27FC236}">
                <a16:creationId xmlns:a16="http://schemas.microsoft.com/office/drawing/2014/main" id="{D1872AEA-C841-A68B-CC56-4F665C91E9E0}"/>
              </a:ext>
            </a:extLst>
          </p:cNvPr>
          <p:cNvPicPr>
            <a:picLocks noChangeAspect="1"/>
          </p:cNvPicPr>
          <p:nvPr/>
        </p:nvPicPr>
        <p:blipFill rotWithShape="1">
          <a:blip r:embed="rId3"/>
          <a:srcRect l="6294" t="31791" r="34275" b="12182"/>
          <a:stretch/>
        </p:blipFill>
        <p:spPr>
          <a:xfrm>
            <a:off x="289764" y="1628799"/>
            <a:ext cx="8674177" cy="4597485"/>
          </a:xfrm>
          <a:prstGeom prst="rect">
            <a:avLst/>
          </a:prstGeom>
        </p:spPr>
      </p:pic>
    </p:spTree>
    <p:extLst>
      <p:ext uri="{BB962C8B-B14F-4D97-AF65-F5344CB8AC3E}">
        <p14:creationId xmlns:p14="http://schemas.microsoft.com/office/powerpoint/2010/main" val="14541608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AutoShape 2" descr="https://www.alterfin.be/sites/default/files/field/partner/triodos-bank-logo_ENG.jpeg"/>
          <p:cNvSpPr>
            <a:spLocks noChangeAspect="1" noChangeArrowheads="1"/>
          </p:cNvSpPr>
          <p:nvPr/>
        </p:nvSpPr>
        <p:spPr bwMode="auto">
          <a:xfrm>
            <a:off x="54299" y="-123826"/>
            <a:ext cx="260637" cy="276451"/>
          </a:xfrm>
          <a:prstGeom prst="rect">
            <a:avLst/>
          </a:prstGeom>
          <a:noFill/>
        </p:spPr>
        <p:txBody>
          <a:bodyPr vert="horz" wrap="square" lIns="80133" tIns="40067" rIns="80133" bIns="40067" numCol="1" anchor="t" anchorCtr="0" compatLnSpc="1">
            <a:prstTxWarp prst="textNoShape">
              <a:avLst/>
            </a:prstTxWarp>
          </a:bodyPr>
          <a:lstStyle/>
          <a:p>
            <a:endParaRPr lang="es-ES"/>
          </a:p>
        </p:txBody>
      </p:sp>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6296" y="213717"/>
            <a:ext cx="1727646" cy="967130"/>
          </a:xfrm>
          <a:prstGeom prst="rect">
            <a:avLst/>
          </a:prstGeom>
        </p:spPr>
      </p:pic>
      <p:pic>
        <p:nvPicPr>
          <p:cNvPr id="5" name="Imagen 4">
            <a:extLst>
              <a:ext uri="{FF2B5EF4-FFF2-40B4-BE49-F238E27FC236}">
                <a16:creationId xmlns:a16="http://schemas.microsoft.com/office/drawing/2014/main" id="{17A13A14-AFCC-63C0-C5DB-2511393A6826}"/>
              </a:ext>
            </a:extLst>
          </p:cNvPr>
          <p:cNvPicPr>
            <a:picLocks noChangeAspect="1"/>
          </p:cNvPicPr>
          <p:nvPr/>
        </p:nvPicPr>
        <p:blipFill rotWithShape="1">
          <a:blip r:embed="rId3"/>
          <a:srcRect l="7314" t="35993" r="32838" b="24789"/>
          <a:stretch/>
        </p:blipFill>
        <p:spPr>
          <a:xfrm>
            <a:off x="314935" y="1628800"/>
            <a:ext cx="8599813" cy="3168352"/>
          </a:xfrm>
          <a:prstGeom prst="rect">
            <a:avLst/>
          </a:prstGeom>
        </p:spPr>
      </p:pic>
    </p:spTree>
    <p:extLst>
      <p:ext uri="{BB962C8B-B14F-4D97-AF65-F5344CB8AC3E}">
        <p14:creationId xmlns:p14="http://schemas.microsoft.com/office/powerpoint/2010/main" val="41485702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AutoShape 2" descr="https://www.alterfin.be/sites/default/files/field/partner/triodos-bank-logo_ENG.jpeg"/>
          <p:cNvSpPr>
            <a:spLocks noChangeAspect="1" noChangeArrowheads="1"/>
          </p:cNvSpPr>
          <p:nvPr/>
        </p:nvSpPr>
        <p:spPr bwMode="auto">
          <a:xfrm>
            <a:off x="54299" y="-123826"/>
            <a:ext cx="260637" cy="276451"/>
          </a:xfrm>
          <a:prstGeom prst="rect">
            <a:avLst/>
          </a:prstGeom>
          <a:noFill/>
        </p:spPr>
        <p:txBody>
          <a:bodyPr vert="horz" wrap="square" lIns="80133" tIns="40067" rIns="80133" bIns="40067" numCol="1" anchor="t" anchorCtr="0" compatLnSpc="1">
            <a:prstTxWarp prst="textNoShape">
              <a:avLst/>
            </a:prstTxWarp>
          </a:bodyPr>
          <a:lstStyle/>
          <a:p>
            <a:endParaRPr lang="es-ES"/>
          </a:p>
        </p:txBody>
      </p:sp>
      <p:pic>
        <p:nvPicPr>
          <p:cNvPr id="6" name="5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6296" y="213717"/>
            <a:ext cx="1727646" cy="967130"/>
          </a:xfrm>
          <a:prstGeom prst="rect">
            <a:avLst/>
          </a:prstGeom>
        </p:spPr>
      </p:pic>
      <p:pic>
        <p:nvPicPr>
          <p:cNvPr id="3" name="Imagen 2">
            <a:extLst>
              <a:ext uri="{FF2B5EF4-FFF2-40B4-BE49-F238E27FC236}">
                <a16:creationId xmlns:a16="http://schemas.microsoft.com/office/drawing/2014/main" id="{B7A50DFA-8285-6842-3001-1B27865047A7}"/>
              </a:ext>
            </a:extLst>
          </p:cNvPr>
          <p:cNvPicPr>
            <a:picLocks noChangeAspect="1"/>
          </p:cNvPicPr>
          <p:nvPr/>
        </p:nvPicPr>
        <p:blipFill rotWithShape="1">
          <a:blip r:embed="rId3"/>
          <a:srcRect l="9051" t="26189" r="37400" b="17784"/>
          <a:stretch/>
        </p:blipFill>
        <p:spPr>
          <a:xfrm>
            <a:off x="899592" y="1353131"/>
            <a:ext cx="7057952" cy="4151738"/>
          </a:xfrm>
          <a:prstGeom prst="rect">
            <a:avLst/>
          </a:prstGeom>
        </p:spPr>
      </p:pic>
      <p:sp>
        <p:nvSpPr>
          <p:cNvPr id="9" name="1 Título">
            <a:extLst>
              <a:ext uri="{FF2B5EF4-FFF2-40B4-BE49-F238E27FC236}">
                <a16:creationId xmlns:a16="http://schemas.microsoft.com/office/drawing/2014/main" id="{EBA7E307-A4AC-C1B1-C611-6C3607D56223}"/>
              </a:ext>
            </a:extLst>
          </p:cNvPr>
          <p:cNvSpPr txBox="1">
            <a:spLocks/>
          </p:cNvSpPr>
          <p:nvPr/>
        </p:nvSpPr>
        <p:spPr>
          <a:xfrm>
            <a:off x="367349" y="429157"/>
            <a:ext cx="7772400" cy="1143000"/>
          </a:xfrm>
          <a:prstGeom prst="rect">
            <a:avLst/>
          </a:prstGeom>
        </p:spPr>
        <p:txBody>
          <a:bodyP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defTabSz="914400"/>
            <a:r>
              <a:rPr lang="es-ES" b="1" dirty="0"/>
              <a:t>Cambios vertiginosos</a:t>
            </a:r>
          </a:p>
        </p:txBody>
      </p:sp>
    </p:spTree>
    <p:extLst>
      <p:ext uri="{BB962C8B-B14F-4D97-AF65-F5344CB8AC3E}">
        <p14:creationId xmlns:p14="http://schemas.microsoft.com/office/powerpoint/2010/main" val="18222782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11902CF-4298-F4AA-1192-C1920BEDBB0F}"/>
              </a:ext>
            </a:extLst>
          </p:cNvPr>
          <p:cNvSpPr txBox="1">
            <a:spLocks/>
          </p:cNvSpPr>
          <p:nvPr/>
        </p:nvSpPr>
        <p:spPr>
          <a:xfrm>
            <a:off x="511005" y="360919"/>
            <a:ext cx="8471485" cy="514768"/>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MX" sz="2400" b="1" dirty="0">
                <a:solidFill>
                  <a:prstClr val="white">
                    <a:lumMod val="65000"/>
                  </a:prstClr>
                </a:solidFill>
                <a:latin typeface="Arial" panose="020B0604020202020204" pitchFamily="34" charset="0"/>
                <a:cs typeface="Arial" panose="020B0604020202020204" pitchFamily="34" charset="0"/>
              </a:rPr>
              <a:t>La Fundación IFRS</a:t>
            </a:r>
            <a:endParaRPr lang="en-US" sz="2400" b="1" dirty="0">
              <a:solidFill>
                <a:prstClr val="white">
                  <a:lumMod val="65000"/>
                </a:prstClr>
              </a:solidFill>
              <a:latin typeface="Arial" panose="020B0604020202020204" pitchFamily="34" charset="0"/>
              <a:cs typeface="Arial" panose="020B0604020202020204" pitchFamily="34" charset="0"/>
            </a:endParaRPr>
          </a:p>
        </p:txBody>
      </p:sp>
      <p:sp>
        <p:nvSpPr>
          <p:cNvPr id="6" name="Text Placeholder 3">
            <a:extLst>
              <a:ext uri="{FF2B5EF4-FFF2-40B4-BE49-F238E27FC236}">
                <a16:creationId xmlns:a16="http://schemas.microsoft.com/office/drawing/2014/main" id="{00813888-0FF4-BA6E-65B9-6F85B01808BB}"/>
              </a:ext>
            </a:extLst>
          </p:cNvPr>
          <p:cNvSpPr txBox="1">
            <a:spLocks/>
          </p:cNvSpPr>
          <p:nvPr/>
        </p:nvSpPr>
        <p:spPr>
          <a:xfrm>
            <a:off x="336258" y="1155864"/>
            <a:ext cx="8471484" cy="504825"/>
          </a:xfrm>
          <a:prstGeom prst="rect">
            <a:avLst/>
          </a:prstGeom>
        </p:spPr>
        <p:txBody>
          <a:bodyPr>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s-MX" sz="1400" dirty="0">
                <a:solidFill>
                  <a:prstClr val="black"/>
                </a:solidFill>
                <a:latin typeface="Arial" panose="020B0604020202020204" pitchFamily="34" charset="0"/>
                <a:ea typeface="Calibri" panose="020F0502020204030204" pitchFamily="34" charset="0"/>
                <a:cs typeface="Arial" panose="020B0604020202020204" pitchFamily="34" charset="0"/>
              </a:rPr>
              <a:t>Una organización sin fines de lucro, </a:t>
            </a:r>
            <a:r>
              <a:rPr lang="es-ES" sz="1400" dirty="0">
                <a:solidFill>
                  <a:prstClr val="black"/>
                </a:solidFill>
                <a:latin typeface="Arial" panose="020B0604020202020204" pitchFamily="34" charset="0"/>
                <a:cs typeface="Arial" panose="020B0604020202020204" pitchFamily="34" charset="0"/>
              </a:rPr>
              <a:t>respaldada por el G20,</a:t>
            </a:r>
            <a:r>
              <a:rPr lang="es-MX" sz="1400" dirty="0">
                <a:solidFill>
                  <a:prstClr val="black"/>
                </a:solidFill>
                <a:latin typeface="Arial" panose="020B0604020202020204" pitchFamily="34" charset="0"/>
                <a:ea typeface="Calibri" panose="020F0502020204030204" pitchFamily="34" charset="0"/>
                <a:cs typeface="Arial" panose="020B0604020202020204" pitchFamily="34" charset="0"/>
              </a:rPr>
              <a:t> </a:t>
            </a:r>
            <a:r>
              <a:rPr lang="es-ES" sz="1400" dirty="0">
                <a:solidFill>
                  <a:prstClr val="black"/>
                </a:solidFill>
                <a:latin typeface="Arial" panose="020B0604020202020204" pitchFamily="34" charset="0"/>
                <a:cs typeface="Arial" panose="020B0604020202020204" pitchFamily="34" charset="0"/>
              </a:rPr>
              <a:t>que desarrolla normas globalmente aceptadas </a:t>
            </a:r>
            <a:endParaRPr lang="en-US" sz="1400" dirty="0">
              <a:solidFill>
                <a:prstClr val="black"/>
              </a:solidFill>
              <a:latin typeface="Arial" panose="020B0604020202020204" pitchFamily="34" charset="0"/>
              <a:cs typeface="Arial" panose="020B0604020202020204" pitchFamily="34" charset="0"/>
            </a:endParaRPr>
          </a:p>
        </p:txBody>
      </p:sp>
      <p:sp>
        <p:nvSpPr>
          <p:cNvPr id="7" name="Text Placeholder 5">
            <a:extLst>
              <a:ext uri="{FF2B5EF4-FFF2-40B4-BE49-F238E27FC236}">
                <a16:creationId xmlns:a16="http://schemas.microsoft.com/office/drawing/2014/main" id="{3F1B1919-4203-919F-005E-0AC588603A9F}"/>
              </a:ext>
            </a:extLst>
          </p:cNvPr>
          <p:cNvSpPr txBox="1">
            <a:spLocks/>
          </p:cNvSpPr>
          <p:nvPr/>
        </p:nvSpPr>
        <p:spPr>
          <a:xfrm>
            <a:off x="329263" y="1937650"/>
            <a:ext cx="4374869" cy="3736871"/>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spcBef>
                <a:spcPts val="0"/>
              </a:spcBef>
              <a:buFont typeface="Arial" panose="020B0604020202020204" pitchFamily="34" charset="0"/>
              <a:buChar char="•"/>
            </a:pPr>
            <a:r>
              <a:rPr lang="es-MX" sz="1400" dirty="0">
                <a:solidFill>
                  <a:prstClr val="black"/>
                </a:solidFill>
                <a:latin typeface="Arial" panose="020B0604020202020204" pitchFamily="34" charset="0"/>
                <a:ea typeface="Calibri" panose="020F0502020204030204" pitchFamily="34" charset="0"/>
                <a:cs typeface="Arial" panose="020B0604020202020204" pitchFamily="34" charset="0"/>
              </a:rPr>
              <a:t>Desarrolla </a:t>
            </a:r>
            <a:r>
              <a:rPr lang="es-MX" sz="1400" b="1" dirty="0">
                <a:solidFill>
                  <a:prstClr val="black"/>
                </a:solidFill>
                <a:latin typeface="Arial" panose="020B0604020202020204" pitchFamily="34" charset="0"/>
                <a:ea typeface="Calibri" panose="020F0502020204030204" pitchFamily="34" charset="0"/>
                <a:cs typeface="Arial" panose="020B0604020202020204" pitchFamily="34" charset="0"/>
              </a:rPr>
              <a:t>normas globalmente aceptadas</a:t>
            </a:r>
            <a:r>
              <a:rPr lang="es-MX" sz="1400" dirty="0">
                <a:solidFill>
                  <a:prstClr val="black"/>
                </a:solidFill>
                <a:latin typeface="Arial" panose="020B0604020202020204" pitchFamily="34" charset="0"/>
                <a:ea typeface="Calibri" panose="020F0502020204030204" pitchFamily="34" charset="0"/>
                <a:cs typeface="Arial" panose="020B0604020202020204" pitchFamily="34" charset="0"/>
              </a:rPr>
              <a:t>. </a:t>
            </a:r>
          </a:p>
          <a:p>
            <a:pPr lvl="1" indent="0">
              <a:spcBef>
                <a:spcPts val="0"/>
              </a:spcBef>
              <a:buNone/>
            </a:pPr>
            <a:endParaRPr lang="es-MX" sz="1400" dirty="0">
              <a:solidFill>
                <a:prstClr val="black"/>
              </a:solidFill>
              <a:latin typeface="Arial" panose="020B0604020202020204" pitchFamily="34" charset="0"/>
              <a:ea typeface="Calibri" panose="020F0502020204030204" pitchFamily="34" charset="0"/>
              <a:cs typeface="Arial" panose="020B0604020202020204" pitchFamily="34" charset="0"/>
            </a:endParaRPr>
          </a:p>
          <a:p>
            <a:pPr marL="627063" lvl="1">
              <a:spcBef>
                <a:spcPts val="0"/>
              </a:spcBef>
              <a:buFont typeface="Courier New" panose="02070309020205020404" pitchFamily="49" charset="0"/>
              <a:buChar char="o"/>
            </a:pPr>
            <a:r>
              <a:rPr lang="es-MX" sz="1200" dirty="0">
                <a:solidFill>
                  <a:prstClr val="black"/>
                </a:solidFill>
                <a:latin typeface="Arial" panose="020B0604020202020204" pitchFamily="34" charset="0"/>
                <a:ea typeface="Calibri" panose="020F0502020204030204" pitchFamily="34" charset="0"/>
                <a:cs typeface="Arial" panose="020B0604020202020204" pitchFamily="34" charset="0"/>
              </a:rPr>
              <a:t>El </a:t>
            </a:r>
            <a:r>
              <a:rPr lang="es-MX" sz="1200" b="1" i="1" dirty="0">
                <a:solidFill>
                  <a:prstClr val="black"/>
                </a:solidFill>
                <a:latin typeface="Arial" panose="020B0604020202020204" pitchFamily="34" charset="0"/>
                <a:ea typeface="Calibri" panose="020F0502020204030204" pitchFamily="34" charset="0"/>
                <a:cs typeface="Arial" panose="020B0604020202020204" pitchFamily="34" charset="0"/>
              </a:rPr>
              <a:t>International </a:t>
            </a:r>
            <a:r>
              <a:rPr lang="es-MX" sz="1200" b="1" i="1" dirty="0" err="1">
                <a:solidFill>
                  <a:prstClr val="black"/>
                </a:solidFill>
                <a:latin typeface="Arial" panose="020B0604020202020204" pitchFamily="34" charset="0"/>
                <a:ea typeface="Calibri" panose="020F0502020204030204" pitchFamily="34" charset="0"/>
                <a:cs typeface="Arial" panose="020B0604020202020204" pitchFamily="34" charset="0"/>
              </a:rPr>
              <a:t>Accounting</a:t>
            </a:r>
            <a:r>
              <a:rPr lang="es-MX" sz="1200" b="1" i="1" dirty="0">
                <a:solidFill>
                  <a:prstClr val="black"/>
                </a:solidFill>
                <a:latin typeface="Arial" panose="020B0604020202020204" pitchFamily="34" charset="0"/>
                <a:ea typeface="Calibri" panose="020F0502020204030204" pitchFamily="34" charset="0"/>
                <a:cs typeface="Arial" panose="020B0604020202020204" pitchFamily="34" charset="0"/>
              </a:rPr>
              <a:t> </a:t>
            </a:r>
            <a:r>
              <a:rPr lang="es-MX" sz="1200" b="1" i="1" dirty="0" err="1">
                <a:solidFill>
                  <a:prstClr val="black"/>
                </a:solidFill>
                <a:latin typeface="Arial" panose="020B0604020202020204" pitchFamily="34" charset="0"/>
                <a:ea typeface="Calibri" panose="020F0502020204030204" pitchFamily="34" charset="0"/>
                <a:cs typeface="Arial" panose="020B0604020202020204" pitchFamily="34" charset="0"/>
              </a:rPr>
              <a:t>Standards</a:t>
            </a:r>
            <a:r>
              <a:rPr lang="es-MX" sz="1200" b="1" i="1" dirty="0">
                <a:solidFill>
                  <a:prstClr val="black"/>
                </a:solidFill>
                <a:latin typeface="Arial" panose="020B0604020202020204" pitchFamily="34" charset="0"/>
                <a:ea typeface="Calibri" panose="020F0502020204030204" pitchFamily="34" charset="0"/>
                <a:cs typeface="Arial" panose="020B0604020202020204" pitchFamily="34" charset="0"/>
              </a:rPr>
              <a:t> </a:t>
            </a:r>
            <a:r>
              <a:rPr lang="es-MX" sz="1200" b="1" i="1" dirty="0" err="1">
                <a:solidFill>
                  <a:prstClr val="black"/>
                </a:solidFill>
                <a:latin typeface="Arial" panose="020B0604020202020204" pitchFamily="34" charset="0"/>
                <a:ea typeface="Calibri" panose="020F0502020204030204" pitchFamily="34" charset="0"/>
                <a:cs typeface="Arial" panose="020B0604020202020204" pitchFamily="34" charset="0"/>
              </a:rPr>
              <a:t>Board</a:t>
            </a:r>
            <a:r>
              <a:rPr lang="es-MX" sz="1200" b="1" dirty="0">
                <a:solidFill>
                  <a:prstClr val="black"/>
                </a:solidFill>
                <a:latin typeface="Arial" panose="020B0604020202020204" pitchFamily="34" charset="0"/>
                <a:ea typeface="Calibri" panose="020F0502020204030204" pitchFamily="34" charset="0"/>
                <a:cs typeface="Arial" panose="020B0604020202020204" pitchFamily="34" charset="0"/>
              </a:rPr>
              <a:t> (IASB)</a:t>
            </a:r>
            <a:r>
              <a:rPr lang="es-MX" sz="1200" dirty="0">
                <a:solidFill>
                  <a:prstClr val="black"/>
                </a:solidFill>
                <a:latin typeface="Arial" panose="020B0604020202020204" pitchFamily="34" charset="0"/>
                <a:ea typeface="Calibri" panose="020F0502020204030204" pitchFamily="34" charset="0"/>
                <a:cs typeface="Arial" panose="020B0604020202020204" pitchFamily="34" charset="0"/>
              </a:rPr>
              <a:t> desarrolla Normas Internacionales de Información Financiera (NIIF) </a:t>
            </a:r>
            <a:r>
              <a:rPr lang="es-MX" sz="1200" b="1" dirty="0">
                <a:solidFill>
                  <a:prstClr val="black"/>
                </a:solidFill>
                <a:latin typeface="Arial" panose="020B0604020202020204" pitchFamily="34" charset="0"/>
                <a:ea typeface="Calibri" panose="020F0502020204030204" pitchFamily="34" charset="0"/>
                <a:cs typeface="Arial" panose="020B0604020202020204" pitchFamily="34" charset="0"/>
              </a:rPr>
              <a:t>requeridas por +140 países</a:t>
            </a:r>
            <a:r>
              <a:rPr lang="es-MX" sz="1200" dirty="0">
                <a:solidFill>
                  <a:prstClr val="black"/>
                </a:solidFill>
                <a:latin typeface="Arial" panose="020B0604020202020204" pitchFamily="34" charset="0"/>
                <a:ea typeface="Calibri" panose="020F0502020204030204" pitchFamily="34" charset="0"/>
                <a:cs typeface="Arial" panose="020B0604020202020204" pitchFamily="34" charset="0"/>
              </a:rPr>
              <a:t> en todo el mundo.</a:t>
            </a:r>
            <a:endParaRPr lang="en-US" sz="1200" dirty="0">
              <a:solidFill>
                <a:prstClr val="black"/>
              </a:solidFill>
              <a:latin typeface="Arial" panose="020B0604020202020204" pitchFamily="34" charset="0"/>
              <a:ea typeface="Calibri" panose="020F0502020204030204" pitchFamily="34" charset="0"/>
              <a:cs typeface="Arial" panose="020B0604020202020204" pitchFamily="34" charset="0"/>
            </a:endParaRPr>
          </a:p>
          <a:p>
            <a:pPr marL="627063" lvl="1">
              <a:spcBef>
                <a:spcPts val="0"/>
              </a:spcBef>
              <a:buNone/>
            </a:pPr>
            <a:endParaRPr lang="es-MX" sz="1200" dirty="0">
              <a:solidFill>
                <a:prstClr val="black"/>
              </a:solidFill>
              <a:latin typeface="Arial" panose="020B0604020202020204" pitchFamily="34" charset="0"/>
              <a:ea typeface="Calibri" panose="020F0502020204030204" pitchFamily="34" charset="0"/>
              <a:cs typeface="Arial" panose="020B0604020202020204" pitchFamily="34" charset="0"/>
            </a:endParaRPr>
          </a:p>
          <a:p>
            <a:pPr marL="627063" lvl="1">
              <a:spcBef>
                <a:spcPts val="0"/>
              </a:spcBef>
              <a:buFont typeface="Courier New" panose="02070309020205020404" pitchFamily="49" charset="0"/>
              <a:buChar char="o"/>
            </a:pPr>
            <a:r>
              <a:rPr lang="es-MX" sz="1200" dirty="0">
                <a:solidFill>
                  <a:prstClr val="black"/>
                </a:solidFill>
                <a:latin typeface="Arial" panose="020B0604020202020204" pitchFamily="34" charset="0"/>
                <a:ea typeface="Calibri" panose="020F0502020204030204" pitchFamily="34" charset="0"/>
                <a:cs typeface="Arial" panose="020B0604020202020204" pitchFamily="34" charset="0"/>
              </a:rPr>
              <a:t>El </a:t>
            </a:r>
            <a:r>
              <a:rPr lang="es-MX" sz="1200" b="1" i="1" dirty="0">
                <a:solidFill>
                  <a:prstClr val="black"/>
                </a:solidFill>
                <a:latin typeface="Arial" panose="020B0604020202020204" pitchFamily="34" charset="0"/>
                <a:ea typeface="Calibri" panose="020F0502020204030204" pitchFamily="34" charset="0"/>
                <a:cs typeface="Arial" panose="020B0604020202020204" pitchFamily="34" charset="0"/>
              </a:rPr>
              <a:t>International </a:t>
            </a:r>
            <a:r>
              <a:rPr lang="es-MX" sz="1200" b="1" i="1" dirty="0" err="1">
                <a:solidFill>
                  <a:prstClr val="black"/>
                </a:solidFill>
                <a:latin typeface="Arial" panose="020B0604020202020204" pitchFamily="34" charset="0"/>
                <a:ea typeface="Calibri" panose="020F0502020204030204" pitchFamily="34" charset="0"/>
                <a:cs typeface="Arial" panose="020B0604020202020204" pitchFamily="34" charset="0"/>
              </a:rPr>
              <a:t>Sustainability</a:t>
            </a:r>
            <a:r>
              <a:rPr lang="es-MX" sz="1200" b="1" i="1" dirty="0">
                <a:solidFill>
                  <a:prstClr val="black"/>
                </a:solidFill>
                <a:latin typeface="Arial" panose="020B0604020202020204" pitchFamily="34" charset="0"/>
                <a:ea typeface="Calibri" panose="020F0502020204030204" pitchFamily="34" charset="0"/>
                <a:cs typeface="Arial" panose="020B0604020202020204" pitchFamily="34" charset="0"/>
              </a:rPr>
              <a:t> </a:t>
            </a:r>
            <a:r>
              <a:rPr lang="es-MX" sz="1200" b="1" i="1" dirty="0" err="1">
                <a:solidFill>
                  <a:prstClr val="black"/>
                </a:solidFill>
                <a:latin typeface="Arial" panose="020B0604020202020204" pitchFamily="34" charset="0"/>
                <a:ea typeface="Calibri" panose="020F0502020204030204" pitchFamily="34" charset="0"/>
                <a:cs typeface="Arial" panose="020B0604020202020204" pitchFamily="34" charset="0"/>
              </a:rPr>
              <a:t>Standards</a:t>
            </a:r>
            <a:r>
              <a:rPr lang="es-MX" sz="1200" b="1" i="1" dirty="0">
                <a:solidFill>
                  <a:prstClr val="black"/>
                </a:solidFill>
                <a:latin typeface="Arial" panose="020B0604020202020204" pitchFamily="34" charset="0"/>
                <a:ea typeface="Calibri" panose="020F0502020204030204" pitchFamily="34" charset="0"/>
                <a:cs typeface="Arial" panose="020B0604020202020204" pitchFamily="34" charset="0"/>
              </a:rPr>
              <a:t> </a:t>
            </a:r>
            <a:r>
              <a:rPr lang="es-MX" sz="1200" b="1" i="1" dirty="0" err="1">
                <a:solidFill>
                  <a:prstClr val="black"/>
                </a:solidFill>
                <a:latin typeface="Arial" panose="020B0604020202020204" pitchFamily="34" charset="0"/>
                <a:ea typeface="Calibri" panose="020F0502020204030204" pitchFamily="34" charset="0"/>
                <a:cs typeface="Arial" panose="020B0604020202020204" pitchFamily="34" charset="0"/>
              </a:rPr>
              <a:t>Board</a:t>
            </a:r>
            <a:r>
              <a:rPr lang="es-MX" sz="1200" b="1" dirty="0">
                <a:solidFill>
                  <a:prstClr val="black"/>
                </a:solidFill>
                <a:latin typeface="Arial" panose="020B0604020202020204" pitchFamily="34" charset="0"/>
                <a:ea typeface="Calibri" panose="020F0502020204030204" pitchFamily="34" charset="0"/>
                <a:cs typeface="Arial" panose="020B0604020202020204" pitchFamily="34" charset="0"/>
              </a:rPr>
              <a:t> (ISSB)</a:t>
            </a:r>
            <a:r>
              <a:rPr lang="es-MX" sz="1200" dirty="0">
                <a:solidFill>
                  <a:prstClr val="black"/>
                </a:solidFill>
                <a:latin typeface="Arial" panose="020B0604020202020204" pitchFamily="34" charset="0"/>
                <a:ea typeface="Calibri" panose="020F0502020204030204" pitchFamily="34" charset="0"/>
                <a:cs typeface="Arial" panose="020B0604020202020204" pitchFamily="34" charset="0"/>
              </a:rPr>
              <a:t> desarrollará Normas Internacionales de Información Financiera sobre Sostenibilidad (NIIF sobre Sostenibilidad).</a:t>
            </a:r>
          </a:p>
          <a:p>
            <a:pPr lvl="1" indent="0">
              <a:spcBef>
                <a:spcPts val="0"/>
              </a:spcBef>
              <a:buNone/>
            </a:pPr>
            <a:endParaRPr lang="es-MX" sz="1400" dirty="0">
              <a:solidFill>
                <a:prstClr val="black"/>
              </a:solidFill>
              <a:latin typeface="Arial" panose="020B0604020202020204" pitchFamily="34" charset="0"/>
              <a:ea typeface="Calibri" panose="020F0502020204030204" pitchFamily="34" charset="0"/>
              <a:cs typeface="Arial" panose="020B0604020202020204" pitchFamily="34" charset="0"/>
            </a:endParaRPr>
          </a:p>
          <a:p>
            <a:pPr marL="285750" indent="-285750">
              <a:spcBef>
                <a:spcPts val="0"/>
              </a:spcBef>
              <a:buFont typeface="Arial" panose="020B0604020202020204" pitchFamily="34" charset="0"/>
              <a:buChar char="•"/>
            </a:pPr>
            <a:r>
              <a:rPr lang="es-MX" sz="1200" dirty="0">
                <a:solidFill>
                  <a:prstClr val="black"/>
                </a:solidFill>
                <a:latin typeface="Arial" panose="020B0604020202020204" pitchFamily="34" charset="0"/>
                <a:ea typeface="Calibri" panose="020F0502020204030204" pitchFamily="34" charset="0"/>
                <a:cs typeface="Arial" panose="020B0604020202020204" pitchFamily="34" charset="0"/>
              </a:rPr>
              <a:t>Es supervisada por una Junta de Reguladores de Mercados Financieros liderada por la </a:t>
            </a:r>
            <a:r>
              <a:rPr lang="es-MX" sz="1200" b="1" dirty="0">
                <a:solidFill>
                  <a:prstClr val="black"/>
                </a:solidFill>
                <a:latin typeface="Arial" panose="020B0604020202020204" pitchFamily="34" charset="0"/>
                <a:ea typeface="Calibri" panose="020F0502020204030204" pitchFamily="34" charset="0"/>
                <a:cs typeface="Arial" panose="020B0604020202020204" pitchFamily="34" charset="0"/>
              </a:rPr>
              <a:t>Organización Internacional de Comisiones de Valores</a:t>
            </a:r>
            <a:r>
              <a:rPr lang="es-MX" sz="1200" dirty="0">
                <a:solidFill>
                  <a:prstClr val="black"/>
                </a:solidFill>
                <a:latin typeface="Arial" panose="020B0604020202020204" pitchFamily="34" charset="0"/>
                <a:ea typeface="Calibri" panose="020F0502020204030204" pitchFamily="34" charset="0"/>
                <a:cs typeface="Arial" panose="020B0604020202020204" pitchFamily="34" charset="0"/>
              </a:rPr>
              <a:t> (IOSCO).</a:t>
            </a:r>
          </a:p>
        </p:txBody>
      </p:sp>
      <p:pic>
        <p:nvPicPr>
          <p:cNvPr id="8" name="Picture 2" descr="faq">
            <a:extLst>
              <a:ext uri="{FF2B5EF4-FFF2-40B4-BE49-F238E27FC236}">
                <a16:creationId xmlns:a16="http://schemas.microsoft.com/office/drawing/2014/main" id="{3D8FA36B-88B3-F68B-68E0-5C450D6857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6045" y="2414845"/>
            <a:ext cx="3701667" cy="289691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7">
            <a:extLst>
              <a:ext uri="{FF2B5EF4-FFF2-40B4-BE49-F238E27FC236}">
                <a16:creationId xmlns:a16="http://schemas.microsoft.com/office/drawing/2014/main" id="{A78C43DE-F10D-513D-86D6-0DB9A8C63A82}"/>
              </a:ext>
            </a:extLst>
          </p:cNvPr>
          <p:cNvGrpSpPr/>
          <p:nvPr/>
        </p:nvGrpSpPr>
        <p:grpSpPr>
          <a:xfrm>
            <a:off x="5940152" y="1862478"/>
            <a:ext cx="965382" cy="387133"/>
            <a:chOff x="3705819" y="2960241"/>
            <a:chExt cx="1312884" cy="387133"/>
          </a:xfrm>
        </p:grpSpPr>
        <p:sp>
          <p:nvSpPr>
            <p:cNvPr id="10" name="Rectangle 8">
              <a:extLst>
                <a:ext uri="{FF2B5EF4-FFF2-40B4-BE49-F238E27FC236}">
                  <a16:creationId xmlns:a16="http://schemas.microsoft.com/office/drawing/2014/main" id="{460B5999-5BB4-0B45-BA97-451AA6864199}"/>
                </a:ext>
              </a:extLst>
            </p:cNvPr>
            <p:cNvSpPr/>
            <p:nvPr/>
          </p:nvSpPr>
          <p:spPr>
            <a:xfrm>
              <a:off x="4049549" y="3030384"/>
              <a:ext cx="280260" cy="2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a:endParaRPr>
            </a:p>
          </p:txBody>
        </p:sp>
        <p:pic>
          <p:nvPicPr>
            <p:cNvPr id="11" name="Picture 9">
              <a:extLst>
                <a:ext uri="{FF2B5EF4-FFF2-40B4-BE49-F238E27FC236}">
                  <a16:creationId xmlns:a16="http://schemas.microsoft.com/office/drawing/2014/main" id="{839E2087-BE7F-4DB5-921B-E309BD603A7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705819" y="2960241"/>
              <a:ext cx="1312884" cy="387133"/>
            </a:xfrm>
            <a:prstGeom prst="rect">
              <a:avLst/>
            </a:prstGeom>
          </p:spPr>
        </p:pic>
      </p:grpSp>
      <p:sp>
        <p:nvSpPr>
          <p:cNvPr id="12" name="TextBox 10">
            <a:extLst>
              <a:ext uri="{FF2B5EF4-FFF2-40B4-BE49-F238E27FC236}">
                <a16:creationId xmlns:a16="http://schemas.microsoft.com/office/drawing/2014/main" id="{4E57CAA1-E526-7B6B-B6A0-0535DB5FF158}"/>
              </a:ext>
            </a:extLst>
          </p:cNvPr>
          <p:cNvSpPr txBox="1"/>
          <p:nvPr/>
        </p:nvSpPr>
        <p:spPr>
          <a:xfrm>
            <a:off x="161509" y="5501033"/>
            <a:ext cx="8471484" cy="738664"/>
          </a:xfrm>
          <a:prstGeom prst="rect">
            <a:avLst/>
          </a:prstGeom>
          <a:noFill/>
        </p:spPr>
        <p:txBody>
          <a:bodyPr wrap="square" rtlCol="0">
            <a:spAutoFit/>
          </a:bodyPr>
          <a:lstStyle/>
          <a:p>
            <a:pPr algn="ctr" defTabSz="457200"/>
            <a:r>
              <a:rPr lang="es-ES" sz="1400" b="1" dirty="0">
                <a:solidFill>
                  <a:srgbClr val="000000"/>
                </a:solidFill>
                <a:latin typeface="Roboto" panose="02000000000000000000" pitchFamily="2" charset="0"/>
                <a:ea typeface="Roboto" panose="02000000000000000000" pitchFamily="2" charset="0"/>
              </a:rPr>
              <a:t>La Fundación IFRS cuenta con un mandato público para desarrollar normas financieras globalmente aceptadas</a:t>
            </a:r>
            <a:r>
              <a:rPr lang="en-US" sz="1400" b="1" dirty="0">
                <a:solidFill>
                  <a:srgbClr val="000000"/>
                </a:solidFill>
                <a:latin typeface="Roboto" panose="02000000000000000000" pitchFamily="2" charset="0"/>
                <a:ea typeface="Roboto" panose="02000000000000000000" pitchFamily="2" charset="0"/>
              </a:rPr>
              <a:t>; </a:t>
            </a:r>
            <a:r>
              <a:rPr lang="es-ES" sz="1400" b="1" dirty="0">
                <a:solidFill>
                  <a:srgbClr val="000000"/>
                </a:solidFill>
                <a:latin typeface="Roboto" panose="02000000000000000000" pitchFamily="2" charset="0"/>
                <a:ea typeface="Roboto" panose="02000000000000000000" pitchFamily="2" charset="0"/>
              </a:rPr>
              <a:t>con la creación del ISSB buscará hacer lo mismo para la estandarización de la información financiera sobre sostenibilidad.</a:t>
            </a:r>
          </a:p>
        </p:txBody>
      </p:sp>
    </p:spTree>
    <p:extLst>
      <p:ext uri="{BB962C8B-B14F-4D97-AF65-F5344CB8AC3E}">
        <p14:creationId xmlns:p14="http://schemas.microsoft.com/office/powerpoint/2010/main" val="8942755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 Placeholder 2">
            <a:extLst>
              <a:ext uri="{FF2B5EF4-FFF2-40B4-BE49-F238E27FC236}">
                <a16:creationId xmlns:a16="http://schemas.microsoft.com/office/drawing/2014/main" id="{B03025CD-5005-DE02-21D7-3113A74FF5CE}"/>
              </a:ext>
            </a:extLst>
          </p:cNvPr>
          <p:cNvSpPr txBox="1">
            <a:spLocks/>
          </p:cNvSpPr>
          <p:nvPr/>
        </p:nvSpPr>
        <p:spPr>
          <a:xfrm>
            <a:off x="430715" y="1337832"/>
            <a:ext cx="8666249" cy="61981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s-MX" sz="1600" dirty="0">
                <a:solidFill>
                  <a:prstClr val="black"/>
                </a:solidFill>
                <a:latin typeface="Arial" panose="020B0604020202020204" pitchFamily="34" charset="0"/>
                <a:cs typeface="Arial" panose="020B0604020202020204" pitchFamily="34" charset="0"/>
              </a:rPr>
              <a:t>Un sistema de normas globalmente aceptadas para brindar información completa a los mercados de capitales</a:t>
            </a:r>
            <a:endParaRPr lang="en-US" sz="1600" dirty="0">
              <a:solidFill>
                <a:prstClr val="black"/>
              </a:solidFill>
              <a:latin typeface="Arial" panose="020B0604020202020204" pitchFamily="34" charset="0"/>
              <a:cs typeface="Arial" panose="020B0604020202020204" pitchFamily="34" charset="0"/>
            </a:endParaRPr>
          </a:p>
        </p:txBody>
      </p:sp>
      <p:grpSp>
        <p:nvGrpSpPr>
          <p:cNvPr id="55" name="Group 58">
            <a:extLst>
              <a:ext uri="{FF2B5EF4-FFF2-40B4-BE49-F238E27FC236}">
                <a16:creationId xmlns:a16="http://schemas.microsoft.com/office/drawing/2014/main" id="{2E36E9B5-B3A2-5DEA-3BA8-C623B8E0E87D}"/>
              </a:ext>
            </a:extLst>
          </p:cNvPr>
          <p:cNvGrpSpPr/>
          <p:nvPr/>
        </p:nvGrpSpPr>
        <p:grpSpPr>
          <a:xfrm>
            <a:off x="807837" y="2337695"/>
            <a:ext cx="7528326" cy="2663177"/>
            <a:chOff x="400822" y="2120327"/>
            <a:chExt cx="10679265" cy="2611949"/>
          </a:xfrm>
        </p:grpSpPr>
        <p:cxnSp>
          <p:nvCxnSpPr>
            <p:cNvPr id="56" name="Straight Arrow Connector 5">
              <a:extLst>
                <a:ext uri="{FF2B5EF4-FFF2-40B4-BE49-F238E27FC236}">
                  <a16:creationId xmlns:a16="http://schemas.microsoft.com/office/drawing/2014/main" id="{93551FE3-88C0-A702-78E3-A5CBDA009962}"/>
                </a:ext>
              </a:extLst>
            </p:cNvPr>
            <p:cNvCxnSpPr>
              <a:cxnSpLocks/>
              <a:stCxn id="65" idx="3"/>
              <a:endCxn id="57" idx="1"/>
            </p:cNvCxnSpPr>
            <p:nvPr/>
          </p:nvCxnSpPr>
          <p:spPr bwMode="auto">
            <a:xfrm flipV="1">
              <a:off x="3296485" y="3426302"/>
              <a:ext cx="5741995" cy="675974"/>
            </a:xfrm>
            <a:prstGeom prst="straightConnector1">
              <a:avLst/>
            </a:prstGeom>
            <a:solidFill>
              <a:srgbClr val="4184A9"/>
            </a:solidFill>
            <a:ln w="57150" cap="flat" cmpd="sng" algn="ctr">
              <a:solidFill>
                <a:srgbClr val="5F6062"/>
              </a:solidFill>
              <a:prstDash val="sys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Rectangle 6">
              <a:extLst>
                <a:ext uri="{FF2B5EF4-FFF2-40B4-BE49-F238E27FC236}">
                  <a16:creationId xmlns:a16="http://schemas.microsoft.com/office/drawing/2014/main" id="{5AA1B511-438F-26EC-D56C-1FF7F52EDEF8}"/>
                </a:ext>
              </a:extLst>
            </p:cNvPr>
            <p:cNvSpPr/>
            <p:nvPr/>
          </p:nvSpPr>
          <p:spPr>
            <a:xfrm>
              <a:off x="9038480" y="2120327"/>
              <a:ext cx="2041607" cy="2611949"/>
            </a:xfrm>
            <a:prstGeom prst="rect">
              <a:avLst/>
            </a:prstGeom>
            <a:solidFill>
              <a:srgbClr val="DF2A33"/>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defTabSz="914400">
                <a:defRPr/>
              </a:pPr>
              <a:r>
                <a:rPr lang="es-MX" sz="1050" b="1" dirty="0">
                  <a:solidFill>
                    <a:prstClr val="white"/>
                  </a:solidFill>
                  <a:latin typeface="Arial" panose="020B0604020202020204" pitchFamily="34" charset="0"/>
                  <a:cs typeface="Arial" panose="020B0604020202020204" pitchFamily="34" charset="0"/>
                </a:rPr>
                <a:t>Información completa para los mercados de capitales</a:t>
              </a:r>
            </a:p>
          </p:txBody>
        </p:sp>
        <p:cxnSp>
          <p:nvCxnSpPr>
            <p:cNvPr id="58" name="Straight Arrow Connector 7">
              <a:extLst>
                <a:ext uri="{FF2B5EF4-FFF2-40B4-BE49-F238E27FC236}">
                  <a16:creationId xmlns:a16="http://schemas.microsoft.com/office/drawing/2014/main" id="{BB56472C-9271-56F9-594B-88EF468E8D32}"/>
                </a:ext>
              </a:extLst>
            </p:cNvPr>
            <p:cNvCxnSpPr>
              <a:cxnSpLocks/>
              <a:stCxn id="64" idx="3"/>
              <a:endCxn id="57" idx="1"/>
            </p:cNvCxnSpPr>
            <p:nvPr/>
          </p:nvCxnSpPr>
          <p:spPr bwMode="auto">
            <a:xfrm>
              <a:off x="3296485" y="2750327"/>
              <a:ext cx="5741995" cy="675975"/>
            </a:xfrm>
            <a:prstGeom prst="straightConnector1">
              <a:avLst/>
            </a:prstGeom>
            <a:solidFill>
              <a:srgbClr val="4184A9"/>
            </a:solidFill>
            <a:ln w="57150" cap="flat" cmpd="sng" algn="ctr">
              <a:solidFill>
                <a:srgbClr val="5F6062"/>
              </a:solidFill>
              <a:prstDash val="sys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9" name="Rectangle 8">
              <a:extLst>
                <a:ext uri="{FF2B5EF4-FFF2-40B4-BE49-F238E27FC236}">
                  <a16:creationId xmlns:a16="http://schemas.microsoft.com/office/drawing/2014/main" id="{D3F2D783-98A1-AD36-53E0-F15A4AF213AA}"/>
                </a:ext>
              </a:extLst>
            </p:cNvPr>
            <p:cNvSpPr/>
            <p:nvPr/>
          </p:nvSpPr>
          <p:spPr bwMode="auto">
            <a:xfrm>
              <a:off x="6762176" y="3472276"/>
              <a:ext cx="1846145" cy="1260000"/>
            </a:xfrm>
            <a:prstGeom prst="rect">
              <a:avLst/>
            </a:prstGeom>
            <a:solidFill>
              <a:srgbClr val="5F606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fontAlgn="base">
                <a:spcBef>
                  <a:spcPct val="0"/>
                </a:spcBef>
                <a:spcAft>
                  <a:spcPct val="0"/>
                </a:spcAft>
                <a:defRPr/>
              </a:pPr>
              <a:endParaRPr lang="es-MX" sz="1050" b="1" dirty="0">
                <a:solidFill>
                  <a:prstClr val="white"/>
                </a:solidFill>
                <a:latin typeface="Arial" panose="020B0604020202020204" pitchFamily="34" charset="0"/>
                <a:ea typeface="ヒラギノ角ゴ ProN W3" charset="0"/>
                <a:cs typeface="Arial" panose="020B0604020202020204" pitchFamily="34" charset="0"/>
                <a:sym typeface="Arial" charset="0"/>
              </a:endParaRPr>
            </a:p>
            <a:p>
              <a:pPr algn="ctr" defTabSz="914400" fontAlgn="base">
                <a:spcBef>
                  <a:spcPct val="0"/>
                </a:spcBef>
                <a:spcAft>
                  <a:spcPct val="0"/>
                </a:spcAft>
                <a:defRPr/>
              </a:pPr>
              <a:r>
                <a:rPr lang="es-MX" sz="1050" b="1" dirty="0">
                  <a:solidFill>
                    <a:prstClr val="white"/>
                  </a:solidFill>
                  <a:latin typeface="Arial" panose="020B0604020202020204" pitchFamily="34" charset="0"/>
                  <a:ea typeface="ヒラギノ角ゴ ProN W3" charset="0"/>
                  <a:cs typeface="Arial" panose="020B0604020202020204" pitchFamily="34" charset="0"/>
                  <a:sym typeface="Arial" charset="0"/>
                </a:rPr>
                <a:t>Divulgación de sostenibilidad</a:t>
              </a:r>
            </a:p>
          </p:txBody>
        </p:sp>
        <p:sp>
          <p:nvSpPr>
            <p:cNvPr id="60" name="Oval 9">
              <a:extLst>
                <a:ext uri="{FF2B5EF4-FFF2-40B4-BE49-F238E27FC236}">
                  <a16:creationId xmlns:a16="http://schemas.microsoft.com/office/drawing/2014/main" id="{0E084722-6F78-5C7F-E14E-E660CB4D5264}"/>
                </a:ext>
              </a:extLst>
            </p:cNvPr>
            <p:cNvSpPr/>
            <p:nvPr/>
          </p:nvSpPr>
          <p:spPr bwMode="auto">
            <a:xfrm>
              <a:off x="7350878" y="3068479"/>
              <a:ext cx="668741" cy="701364"/>
            </a:xfrm>
            <a:prstGeom prst="ellipse">
              <a:avLst/>
            </a:prstGeom>
            <a:solidFill>
              <a:srgbClr val="5F6062"/>
            </a:solid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defRPr/>
              </a:pPr>
              <a:endParaRPr lang="es-MX" sz="1050" b="1">
                <a:solidFill>
                  <a:srgbClr val="000000"/>
                </a:solidFill>
                <a:latin typeface="Arial" panose="020B0604020202020204" pitchFamily="34" charset="0"/>
                <a:ea typeface="ヒラギノ角ゴ ProN W3" charset="0"/>
                <a:cs typeface="Arial" panose="020B0604020202020204" pitchFamily="34" charset="0"/>
                <a:sym typeface="Arial" charset="0"/>
              </a:endParaRPr>
            </a:p>
          </p:txBody>
        </p:sp>
        <p:sp>
          <p:nvSpPr>
            <p:cNvPr id="61" name="Rectangle 10">
              <a:extLst>
                <a:ext uri="{FF2B5EF4-FFF2-40B4-BE49-F238E27FC236}">
                  <a16:creationId xmlns:a16="http://schemas.microsoft.com/office/drawing/2014/main" id="{258780FA-4ACB-89FB-2B63-9D711EA6D11D}"/>
                </a:ext>
              </a:extLst>
            </p:cNvPr>
            <p:cNvSpPr/>
            <p:nvPr/>
          </p:nvSpPr>
          <p:spPr bwMode="auto">
            <a:xfrm>
              <a:off x="6762176" y="2137745"/>
              <a:ext cx="1846145" cy="1260000"/>
            </a:xfrm>
            <a:prstGeom prst="rect">
              <a:avLst/>
            </a:prstGeom>
            <a:solidFill>
              <a:srgbClr val="5F606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fontAlgn="base">
                <a:spcBef>
                  <a:spcPct val="0"/>
                </a:spcBef>
                <a:spcAft>
                  <a:spcPct val="0"/>
                </a:spcAft>
                <a:defRPr/>
              </a:pPr>
              <a:r>
                <a:rPr lang="es-MX" sz="1050" b="1" dirty="0">
                  <a:solidFill>
                    <a:prstClr val="white"/>
                  </a:solidFill>
                  <a:latin typeface="Arial" panose="020B0604020202020204" pitchFamily="34" charset="0"/>
                  <a:ea typeface="ヒラギノ角ゴ ProN W3" charset="0"/>
                  <a:cs typeface="Arial" panose="020B0604020202020204" pitchFamily="34" charset="0"/>
                  <a:sym typeface="Arial" charset="0"/>
                </a:rPr>
                <a:t>Estados </a:t>
              </a:r>
            </a:p>
            <a:p>
              <a:pPr algn="ctr" defTabSz="914400" fontAlgn="base">
                <a:spcBef>
                  <a:spcPct val="0"/>
                </a:spcBef>
                <a:spcAft>
                  <a:spcPct val="0"/>
                </a:spcAft>
                <a:defRPr/>
              </a:pPr>
              <a:r>
                <a:rPr lang="es-MX" sz="1050" b="1" dirty="0">
                  <a:solidFill>
                    <a:prstClr val="white"/>
                  </a:solidFill>
                  <a:latin typeface="Arial" panose="020B0604020202020204" pitchFamily="34" charset="0"/>
                  <a:ea typeface="ヒラギノ角ゴ ProN W3" charset="0"/>
                  <a:cs typeface="Arial" panose="020B0604020202020204" pitchFamily="34" charset="0"/>
                  <a:sym typeface="Arial" charset="0"/>
                </a:rPr>
                <a:t>Financieros</a:t>
              </a:r>
            </a:p>
          </p:txBody>
        </p:sp>
        <p:cxnSp>
          <p:nvCxnSpPr>
            <p:cNvPr id="62" name="Straight Connector 15">
              <a:extLst>
                <a:ext uri="{FF2B5EF4-FFF2-40B4-BE49-F238E27FC236}">
                  <a16:creationId xmlns:a16="http://schemas.microsoft.com/office/drawing/2014/main" id="{5377573A-B8EE-521A-9D51-5C48C57B2B1C}"/>
                </a:ext>
              </a:extLst>
            </p:cNvPr>
            <p:cNvCxnSpPr>
              <a:cxnSpLocks/>
            </p:cNvCxnSpPr>
            <p:nvPr/>
          </p:nvCxnSpPr>
          <p:spPr bwMode="auto">
            <a:xfrm>
              <a:off x="2130801" y="3755053"/>
              <a:ext cx="445805" cy="0"/>
            </a:xfrm>
            <a:prstGeom prst="line">
              <a:avLst/>
            </a:prstGeom>
            <a:solidFill>
              <a:srgbClr val="4184A9"/>
            </a:solidFill>
            <a:ln w="381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3" name="Straight Connector 16">
              <a:extLst>
                <a:ext uri="{FF2B5EF4-FFF2-40B4-BE49-F238E27FC236}">
                  <a16:creationId xmlns:a16="http://schemas.microsoft.com/office/drawing/2014/main" id="{7237EC5A-F189-EBD6-45B6-D0446EF93BC5}"/>
                </a:ext>
              </a:extLst>
            </p:cNvPr>
            <p:cNvCxnSpPr>
              <a:cxnSpLocks/>
            </p:cNvCxnSpPr>
            <p:nvPr/>
          </p:nvCxnSpPr>
          <p:spPr bwMode="auto">
            <a:xfrm>
              <a:off x="3296448" y="3769843"/>
              <a:ext cx="445805" cy="0"/>
            </a:xfrm>
            <a:prstGeom prst="line">
              <a:avLst/>
            </a:prstGeom>
            <a:solidFill>
              <a:srgbClr val="4184A9"/>
            </a:solidFill>
            <a:ln w="381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4" name="Rectangle 17">
              <a:extLst>
                <a:ext uri="{FF2B5EF4-FFF2-40B4-BE49-F238E27FC236}">
                  <a16:creationId xmlns:a16="http://schemas.microsoft.com/office/drawing/2014/main" id="{D4A6CA61-05F3-ADE1-6E67-0ACD3AB7074C}"/>
                </a:ext>
              </a:extLst>
            </p:cNvPr>
            <p:cNvSpPr/>
            <p:nvPr/>
          </p:nvSpPr>
          <p:spPr bwMode="auto">
            <a:xfrm>
              <a:off x="400822" y="2120327"/>
              <a:ext cx="2895663" cy="126000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fontAlgn="base">
                <a:spcBef>
                  <a:spcPct val="0"/>
                </a:spcBef>
                <a:spcAft>
                  <a:spcPct val="0"/>
                </a:spcAft>
                <a:defRPr/>
              </a:pPr>
              <a:r>
                <a:rPr lang="es-MX" sz="1050" b="1" dirty="0">
                  <a:solidFill>
                    <a:srgbClr val="FFFFFF"/>
                  </a:solidFill>
                  <a:latin typeface="Arial" panose="020B0604020202020204" pitchFamily="34" charset="0"/>
                  <a:ea typeface="ヒラギノ角ゴ ProN W3" charset="0"/>
                  <a:cs typeface="Arial" panose="020B0604020202020204" pitchFamily="34" charset="0"/>
                  <a:sym typeface="Arial" charset="0"/>
                </a:rPr>
                <a:t>International Accounting Standards Board</a:t>
              </a:r>
            </a:p>
            <a:p>
              <a:pPr algn="ctr" defTabSz="914400" fontAlgn="base">
                <a:spcBef>
                  <a:spcPct val="0"/>
                </a:spcBef>
                <a:spcAft>
                  <a:spcPct val="0"/>
                </a:spcAft>
                <a:defRPr/>
              </a:pPr>
              <a:r>
                <a:rPr lang="es-MX" sz="1050" b="1" dirty="0">
                  <a:solidFill>
                    <a:srgbClr val="FFFFFF"/>
                  </a:solidFill>
                  <a:latin typeface="Arial" panose="020B0604020202020204" pitchFamily="34" charset="0"/>
                  <a:cs typeface="Arial" panose="020B0604020202020204" pitchFamily="34" charset="0"/>
                </a:rPr>
                <a:t>(IASB)</a:t>
              </a:r>
              <a:endParaRPr lang="es-MX" sz="1050" b="1" dirty="0">
                <a:solidFill>
                  <a:srgbClr val="FFFFFF"/>
                </a:solidFill>
                <a:latin typeface="Arial" panose="020B0604020202020204" pitchFamily="34" charset="0"/>
                <a:ea typeface="ヒラギノ角ゴ ProN W3" charset="0"/>
                <a:cs typeface="Arial" panose="020B0604020202020204" pitchFamily="34" charset="0"/>
                <a:sym typeface="Arial" charset="0"/>
              </a:endParaRPr>
            </a:p>
          </p:txBody>
        </p:sp>
        <p:sp>
          <p:nvSpPr>
            <p:cNvPr id="65" name="Rectangle 18">
              <a:extLst>
                <a:ext uri="{FF2B5EF4-FFF2-40B4-BE49-F238E27FC236}">
                  <a16:creationId xmlns:a16="http://schemas.microsoft.com/office/drawing/2014/main" id="{F3F7A2F5-9428-8E7F-D028-8941B8312A3C}"/>
                </a:ext>
              </a:extLst>
            </p:cNvPr>
            <p:cNvSpPr/>
            <p:nvPr/>
          </p:nvSpPr>
          <p:spPr bwMode="auto">
            <a:xfrm>
              <a:off x="400822" y="3472276"/>
              <a:ext cx="2895663" cy="126000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fontAlgn="base">
                <a:spcBef>
                  <a:spcPct val="0"/>
                </a:spcBef>
                <a:spcAft>
                  <a:spcPct val="0"/>
                </a:spcAft>
                <a:defRPr/>
              </a:pPr>
              <a:r>
                <a:rPr lang="es-MX" sz="1050" b="1">
                  <a:solidFill>
                    <a:srgbClr val="FFFFFF"/>
                  </a:solidFill>
                  <a:latin typeface="Arial" panose="020B0604020202020204" pitchFamily="34" charset="0"/>
                  <a:ea typeface="ヒラギノ角ゴ ProN W3" charset="0"/>
                  <a:cs typeface="Arial" panose="020B0604020202020204" pitchFamily="34" charset="0"/>
                  <a:sym typeface="Arial" charset="0"/>
                </a:rPr>
                <a:t>International Sustainability Standards Board</a:t>
              </a:r>
            </a:p>
            <a:p>
              <a:pPr algn="ctr" defTabSz="914400" fontAlgn="base">
                <a:spcBef>
                  <a:spcPct val="0"/>
                </a:spcBef>
                <a:spcAft>
                  <a:spcPct val="0"/>
                </a:spcAft>
                <a:defRPr/>
              </a:pPr>
              <a:r>
                <a:rPr lang="es-MX" sz="1050" b="1">
                  <a:solidFill>
                    <a:srgbClr val="FFFFFF"/>
                  </a:solidFill>
                  <a:latin typeface="Arial" panose="020B0604020202020204" pitchFamily="34" charset="0"/>
                  <a:cs typeface="Arial" panose="020B0604020202020204" pitchFamily="34" charset="0"/>
                </a:rPr>
                <a:t>(ISSB)</a:t>
              </a:r>
              <a:endParaRPr lang="es-MX" sz="1050" b="1">
                <a:solidFill>
                  <a:srgbClr val="FFFFFF"/>
                </a:solidFill>
                <a:latin typeface="Arial" panose="020B0604020202020204" pitchFamily="34" charset="0"/>
                <a:ea typeface="ヒラギノ角ゴ ProN W3" charset="0"/>
                <a:cs typeface="Arial" panose="020B0604020202020204" pitchFamily="34" charset="0"/>
                <a:sym typeface="Arial" charset="0"/>
              </a:endParaRPr>
            </a:p>
          </p:txBody>
        </p:sp>
        <p:sp>
          <p:nvSpPr>
            <p:cNvPr id="66" name="Rectangle 19">
              <a:extLst>
                <a:ext uri="{FF2B5EF4-FFF2-40B4-BE49-F238E27FC236}">
                  <a16:creationId xmlns:a16="http://schemas.microsoft.com/office/drawing/2014/main" id="{026C7340-5685-F5C1-3BE5-525C25DFF34A}"/>
                </a:ext>
              </a:extLst>
            </p:cNvPr>
            <p:cNvSpPr/>
            <p:nvPr/>
          </p:nvSpPr>
          <p:spPr bwMode="auto">
            <a:xfrm>
              <a:off x="3912277" y="2124687"/>
              <a:ext cx="2294962" cy="1260000"/>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fontAlgn="base">
                <a:spcBef>
                  <a:spcPct val="0"/>
                </a:spcBef>
                <a:spcAft>
                  <a:spcPct val="0"/>
                </a:spcAft>
                <a:defRPr/>
              </a:pPr>
              <a:r>
                <a:rPr lang="es-MX" sz="1050" b="1" dirty="0">
                  <a:solidFill>
                    <a:srgbClr val="FFFFFF"/>
                  </a:solidFill>
                  <a:latin typeface="Arial" panose="020B0604020202020204" pitchFamily="34" charset="0"/>
                  <a:ea typeface="ヒラギノ角ゴ ProN W3" charset="0"/>
                  <a:cs typeface="Arial" panose="020B0604020202020204" pitchFamily="34" charset="0"/>
                  <a:sym typeface="Arial" charset="0"/>
                </a:rPr>
                <a:t>Normas Internacionales de Información Financiera</a:t>
              </a:r>
            </a:p>
            <a:p>
              <a:pPr algn="ctr" defTabSz="914400" fontAlgn="base">
                <a:spcBef>
                  <a:spcPct val="0"/>
                </a:spcBef>
                <a:spcAft>
                  <a:spcPct val="0"/>
                </a:spcAft>
                <a:defRPr/>
              </a:pPr>
              <a:endParaRPr lang="es-MX" sz="1050" b="1" dirty="0">
                <a:solidFill>
                  <a:srgbClr val="FFFFFF"/>
                </a:solidFill>
                <a:latin typeface="Arial" panose="020B0604020202020204" pitchFamily="34" charset="0"/>
                <a:ea typeface="ヒラギノ角ゴ ProN W3" charset="0"/>
                <a:cs typeface="Arial" panose="020B0604020202020204" pitchFamily="34" charset="0"/>
                <a:sym typeface="Arial" charset="0"/>
              </a:endParaRPr>
            </a:p>
            <a:p>
              <a:pPr algn="ctr" defTabSz="914400" fontAlgn="base">
                <a:spcBef>
                  <a:spcPct val="0"/>
                </a:spcBef>
                <a:spcAft>
                  <a:spcPct val="0"/>
                </a:spcAft>
                <a:defRPr/>
              </a:pPr>
              <a:r>
                <a:rPr lang="es-MX" sz="1050" b="1" dirty="0">
                  <a:solidFill>
                    <a:srgbClr val="FFFFFF"/>
                  </a:solidFill>
                  <a:latin typeface="Arial" panose="020B0604020202020204" pitchFamily="34" charset="0"/>
                  <a:ea typeface="ヒラギノ角ゴ ProN W3" charset="0"/>
                  <a:cs typeface="Arial" panose="020B0604020202020204" pitchFamily="34" charset="0"/>
                  <a:sym typeface="Arial" charset="0"/>
                </a:rPr>
                <a:t>(NIIF)</a:t>
              </a:r>
            </a:p>
          </p:txBody>
        </p:sp>
        <p:sp>
          <p:nvSpPr>
            <p:cNvPr id="67" name="Rectangle 20">
              <a:extLst>
                <a:ext uri="{FF2B5EF4-FFF2-40B4-BE49-F238E27FC236}">
                  <a16:creationId xmlns:a16="http://schemas.microsoft.com/office/drawing/2014/main" id="{DD61790E-8F9B-62A0-0551-ED957192455E}"/>
                </a:ext>
              </a:extLst>
            </p:cNvPr>
            <p:cNvSpPr/>
            <p:nvPr/>
          </p:nvSpPr>
          <p:spPr bwMode="auto">
            <a:xfrm>
              <a:off x="3912277" y="3472276"/>
              <a:ext cx="2294962" cy="1260000"/>
            </a:xfrm>
            <a:prstGeom prst="rect">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fontAlgn="base">
                <a:spcBef>
                  <a:spcPct val="0"/>
                </a:spcBef>
                <a:spcAft>
                  <a:spcPct val="0"/>
                </a:spcAft>
                <a:defRPr/>
              </a:pPr>
              <a:r>
                <a:rPr lang="es-MX" sz="1050" b="1" dirty="0">
                  <a:solidFill>
                    <a:srgbClr val="FFFFFF"/>
                  </a:solidFill>
                  <a:latin typeface="Arial" panose="020B0604020202020204" pitchFamily="34" charset="0"/>
                  <a:ea typeface="ヒラギノ角ゴ ProN W3" charset="0"/>
                  <a:cs typeface="Arial" panose="020B0604020202020204" pitchFamily="34" charset="0"/>
                  <a:sym typeface="Arial" charset="0"/>
                </a:rPr>
                <a:t>Normas Internacionales de Información Financiera sobre Sostenibilidad</a:t>
              </a:r>
            </a:p>
            <a:p>
              <a:pPr algn="ctr" defTabSz="914400" fontAlgn="base">
                <a:spcBef>
                  <a:spcPct val="0"/>
                </a:spcBef>
                <a:spcAft>
                  <a:spcPct val="0"/>
                </a:spcAft>
                <a:defRPr/>
              </a:pPr>
              <a:endParaRPr lang="es-MX" sz="1050" b="1" dirty="0">
                <a:solidFill>
                  <a:srgbClr val="FFFFFF"/>
                </a:solidFill>
                <a:latin typeface="Arial" panose="020B0604020202020204" pitchFamily="34" charset="0"/>
                <a:ea typeface="ヒラギノ角ゴ ProN W3" charset="0"/>
                <a:cs typeface="Arial" panose="020B0604020202020204" pitchFamily="34" charset="0"/>
                <a:sym typeface="Arial" charset="0"/>
              </a:endParaRPr>
            </a:p>
            <a:p>
              <a:pPr algn="ctr" defTabSz="914400" fontAlgn="base">
                <a:spcBef>
                  <a:spcPct val="0"/>
                </a:spcBef>
                <a:spcAft>
                  <a:spcPct val="0"/>
                </a:spcAft>
                <a:defRPr/>
              </a:pPr>
              <a:r>
                <a:rPr lang="es-MX" sz="1050" b="1" dirty="0">
                  <a:solidFill>
                    <a:srgbClr val="FFFFFF"/>
                  </a:solidFill>
                  <a:latin typeface="Arial" panose="020B0604020202020204" pitchFamily="34" charset="0"/>
                  <a:ea typeface="ヒラギノ角ゴ ProN W3" charset="0"/>
                  <a:cs typeface="Arial" panose="020B0604020202020204" pitchFamily="34" charset="0"/>
                  <a:sym typeface="Arial" charset="0"/>
                </a:rPr>
                <a:t>(NIIF sobre sostenibilidad)</a:t>
              </a:r>
            </a:p>
          </p:txBody>
        </p:sp>
      </p:grpSp>
      <p:sp>
        <p:nvSpPr>
          <p:cNvPr id="68" name="TextBox 59">
            <a:extLst>
              <a:ext uri="{FF2B5EF4-FFF2-40B4-BE49-F238E27FC236}">
                <a16:creationId xmlns:a16="http://schemas.microsoft.com/office/drawing/2014/main" id="{1CDD12D9-5D16-C4E1-3669-0142AA221842}"/>
              </a:ext>
            </a:extLst>
          </p:cNvPr>
          <p:cNvSpPr txBox="1"/>
          <p:nvPr/>
        </p:nvSpPr>
        <p:spPr>
          <a:xfrm>
            <a:off x="333334" y="5243110"/>
            <a:ext cx="8666249" cy="830997"/>
          </a:xfrm>
          <a:prstGeom prst="rect">
            <a:avLst/>
          </a:prstGeom>
          <a:noFill/>
        </p:spPr>
        <p:txBody>
          <a:bodyPr wrap="square" rtlCol="0">
            <a:spAutoFit/>
          </a:bodyPr>
          <a:lstStyle/>
          <a:p>
            <a:pPr algn="ctr" defTabSz="457200"/>
            <a:r>
              <a:rPr lang="es-ES" sz="1600" b="1" dirty="0">
                <a:solidFill>
                  <a:srgbClr val="000000"/>
                </a:solidFill>
                <a:latin typeface="Arial" panose="020B0604020202020204" pitchFamily="34" charset="0"/>
                <a:ea typeface="Roboto" panose="02000000000000000000" pitchFamily="2" charset="0"/>
                <a:cs typeface="Arial" panose="020B0604020202020204" pitchFamily="34" charset="0"/>
              </a:rPr>
              <a:t>Con la creación del ISSB, la Fundación IFRS proveerá a los mercados de capitales una perspectiva completa sobre los riesgos y oportunidades financieros y sobre sostenibilidad ligados a la creación de valor.</a:t>
            </a:r>
          </a:p>
        </p:txBody>
      </p:sp>
      <p:sp>
        <p:nvSpPr>
          <p:cNvPr id="69" name="Title 1">
            <a:extLst>
              <a:ext uri="{FF2B5EF4-FFF2-40B4-BE49-F238E27FC236}">
                <a16:creationId xmlns:a16="http://schemas.microsoft.com/office/drawing/2014/main" id="{72B7DEC9-9D3A-9DFE-1DB4-A8F64361FA61}"/>
              </a:ext>
            </a:extLst>
          </p:cNvPr>
          <p:cNvSpPr txBox="1">
            <a:spLocks/>
          </p:cNvSpPr>
          <p:nvPr/>
        </p:nvSpPr>
        <p:spPr>
          <a:xfrm>
            <a:off x="430715" y="473511"/>
            <a:ext cx="8471485" cy="514768"/>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MX" sz="2400" b="1" dirty="0">
                <a:solidFill>
                  <a:prstClr val="white">
                    <a:lumMod val="65000"/>
                  </a:prstClr>
                </a:solidFill>
                <a:latin typeface="Arial" panose="020B0604020202020204" pitchFamily="34" charset="0"/>
                <a:cs typeface="Arial" panose="020B0604020202020204" pitchFamily="34" charset="0"/>
              </a:rPr>
              <a:t>La Fundación IFRS, el IASB y ISSB</a:t>
            </a:r>
            <a:endParaRPr lang="en-US" sz="2400" b="1" dirty="0">
              <a:solidFill>
                <a:prstClr val="white">
                  <a:lumMod val="6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87579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itle 1">
            <a:extLst>
              <a:ext uri="{FF2B5EF4-FFF2-40B4-BE49-F238E27FC236}">
                <a16:creationId xmlns:a16="http://schemas.microsoft.com/office/drawing/2014/main" id="{72B7DEC9-9D3A-9DFE-1DB4-A8F64361FA61}"/>
              </a:ext>
            </a:extLst>
          </p:cNvPr>
          <p:cNvSpPr txBox="1">
            <a:spLocks/>
          </p:cNvSpPr>
          <p:nvPr/>
        </p:nvSpPr>
        <p:spPr>
          <a:xfrm>
            <a:off x="548713" y="801657"/>
            <a:ext cx="8471485" cy="514768"/>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MX" sz="2400" b="1" dirty="0">
                <a:solidFill>
                  <a:srgbClr val="63C2D0"/>
                </a:solidFill>
                <a:latin typeface="Arial" panose="020B0604020202020204" pitchFamily="34" charset="0"/>
                <a:cs typeface="Arial" panose="020B0604020202020204" pitchFamily="34" charset="0"/>
              </a:rPr>
              <a:t>Los recursos de la VRF dentro de las Fundación IFRS</a:t>
            </a:r>
            <a:endParaRPr lang="en-US" sz="2400" b="1" dirty="0">
              <a:solidFill>
                <a:srgbClr val="63C2D0"/>
              </a:solidFill>
              <a:latin typeface="Arial" panose="020B0604020202020204" pitchFamily="34" charset="0"/>
              <a:cs typeface="Arial" panose="020B0604020202020204" pitchFamily="34" charset="0"/>
            </a:endParaRPr>
          </a:p>
        </p:txBody>
      </p:sp>
      <p:sp>
        <p:nvSpPr>
          <p:cNvPr id="19" name="Text Placeholder 14">
            <a:extLst>
              <a:ext uri="{FF2B5EF4-FFF2-40B4-BE49-F238E27FC236}">
                <a16:creationId xmlns:a16="http://schemas.microsoft.com/office/drawing/2014/main" id="{A0F7C160-3881-7079-732B-48BD109433E2}"/>
              </a:ext>
            </a:extLst>
          </p:cNvPr>
          <p:cNvSpPr txBox="1">
            <a:spLocks/>
          </p:cNvSpPr>
          <p:nvPr/>
        </p:nvSpPr>
        <p:spPr>
          <a:xfrm>
            <a:off x="578861" y="1261259"/>
            <a:ext cx="8093652" cy="412558"/>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s-MX" sz="1600" dirty="0">
                <a:solidFill>
                  <a:prstClr val="black"/>
                </a:solidFill>
                <a:latin typeface="Arial" panose="020B0604020202020204" pitchFamily="34" charset="0"/>
                <a:cs typeface="Arial" panose="020B0604020202020204" pitchFamily="34" charset="0"/>
              </a:rPr>
              <a:t>La VRF se fusionará con la Fundación IFRS para enriquecer al ISSB y su conectividad con el IASB</a:t>
            </a:r>
          </a:p>
        </p:txBody>
      </p:sp>
      <p:sp>
        <p:nvSpPr>
          <p:cNvPr id="20" name="Slide Number Placeholder 3">
            <a:extLst>
              <a:ext uri="{FF2B5EF4-FFF2-40B4-BE49-F238E27FC236}">
                <a16:creationId xmlns:a16="http://schemas.microsoft.com/office/drawing/2014/main" id="{D89ED30B-517B-E6EE-AD81-6F78937FD7EE}"/>
              </a:ext>
            </a:extLst>
          </p:cNvPr>
          <p:cNvSpPr txBox="1">
            <a:spLocks/>
          </p:cNvSpPr>
          <p:nvPr/>
        </p:nvSpPr>
        <p:spPr>
          <a:xfrm>
            <a:off x="282295" y="7593012"/>
            <a:ext cx="760728" cy="259097"/>
          </a:xfrm>
          <a:prstGeom prst="rect">
            <a:avLst/>
          </a:prstGeom>
        </p:spPr>
        <p:txBody>
          <a:bodyPr/>
          <a:ls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56D939-76A3-D441-9BC6-50F1E1BBAD77}" type="slidenum">
              <a:rPr lang="en-US">
                <a:solidFill>
                  <a:prstClr val="black"/>
                </a:solidFill>
                <a:latin typeface="Calibri"/>
              </a:rPr>
              <a:pPr/>
              <a:t>49</a:t>
            </a:fld>
            <a:endParaRPr lang="en-US" dirty="0">
              <a:solidFill>
                <a:prstClr val="black"/>
              </a:solidFill>
              <a:latin typeface="Calibri"/>
            </a:endParaRPr>
          </a:p>
        </p:txBody>
      </p:sp>
      <p:sp>
        <p:nvSpPr>
          <p:cNvPr id="21" name="TextBox 49">
            <a:extLst>
              <a:ext uri="{FF2B5EF4-FFF2-40B4-BE49-F238E27FC236}">
                <a16:creationId xmlns:a16="http://schemas.microsoft.com/office/drawing/2014/main" id="{20805D75-83EA-42F1-28FF-AD0663648282}"/>
              </a:ext>
            </a:extLst>
          </p:cNvPr>
          <p:cNvSpPr txBox="1"/>
          <p:nvPr/>
        </p:nvSpPr>
        <p:spPr>
          <a:xfrm>
            <a:off x="38101" y="5021182"/>
            <a:ext cx="8886847" cy="738664"/>
          </a:xfrm>
          <a:prstGeom prst="rect">
            <a:avLst/>
          </a:prstGeom>
          <a:noFill/>
        </p:spPr>
        <p:txBody>
          <a:bodyPr wrap="square" rtlCol="0">
            <a:spAutoFit/>
          </a:bodyPr>
          <a:lstStyle/>
          <a:p>
            <a:pPr algn="ctr" defTabSz="457200"/>
            <a:r>
              <a:rPr lang="es-ES" sz="1400" b="1" dirty="0">
                <a:solidFill>
                  <a:srgbClr val="000000"/>
                </a:solidFill>
                <a:latin typeface="Roboto" panose="02000000000000000000" pitchFamily="2" charset="0"/>
                <a:ea typeface="Roboto" panose="02000000000000000000" pitchFamily="2" charset="0"/>
              </a:rPr>
              <a:t>Los recursos de la VRF serán parte fundamental de la Fundación IFRS; el Marco de Reporte Integrado conectará la información financiera y sobre sostenibilidad mientras que los Estándares SASB serán la base para los requerimientos industriales del ISSB.</a:t>
            </a:r>
          </a:p>
        </p:txBody>
      </p:sp>
      <p:grpSp>
        <p:nvGrpSpPr>
          <p:cNvPr id="36" name="Group 20">
            <a:extLst>
              <a:ext uri="{FF2B5EF4-FFF2-40B4-BE49-F238E27FC236}">
                <a16:creationId xmlns:a16="http://schemas.microsoft.com/office/drawing/2014/main" id="{19C007DE-D97B-E44B-700C-E05D376BC497}"/>
              </a:ext>
            </a:extLst>
          </p:cNvPr>
          <p:cNvGrpSpPr/>
          <p:nvPr/>
        </p:nvGrpSpPr>
        <p:grpSpPr>
          <a:xfrm>
            <a:off x="4899005" y="7457462"/>
            <a:ext cx="2236935" cy="259097"/>
            <a:chOff x="4899004" y="6314462"/>
            <a:chExt cx="2393992" cy="360000"/>
          </a:xfrm>
        </p:grpSpPr>
        <p:sp>
          <p:nvSpPr>
            <p:cNvPr id="37" name="Pentagon 21">
              <a:extLst>
                <a:ext uri="{FF2B5EF4-FFF2-40B4-BE49-F238E27FC236}">
                  <a16:creationId xmlns:a16="http://schemas.microsoft.com/office/drawing/2014/main" id="{7E0CCCA3-2614-E3F8-A4BC-9C7C47CDE2AD}"/>
                </a:ext>
              </a:extLst>
            </p:cNvPr>
            <p:cNvSpPr/>
            <p:nvPr/>
          </p:nvSpPr>
          <p:spPr>
            <a:xfrm>
              <a:off x="4899004" y="6314462"/>
              <a:ext cx="360000" cy="360000"/>
            </a:xfrm>
            <a:prstGeom prst="pentagon">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ctr" defTabSz="914400">
                <a:defRPr/>
              </a:pPr>
              <a:r>
                <a:rPr lang="es-MX" sz="1600" b="1" dirty="0">
                  <a:solidFill>
                    <a:srgbClr val="FFFFFF"/>
                  </a:solidFill>
                  <a:latin typeface="Roboto" panose="02000000000000000000" pitchFamily="2" charset="0"/>
                  <a:ea typeface="Roboto" panose="02000000000000000000" pitchFamily="2" charset="0"/>
                </a:rPr>
                <a:t>1</a:t>
              </a:r>
            </a:p>
          </p:txBody>
        </p:sp>
        <p:sp>
          <p:nvSpPr>
            <p:cNvPr id="38" name="Pentagon 22">
              <a:extLst>
                <a:ext uri="{FF2B5EF4-FFF2-40B4-BE49-F238E27FC236}">
                  <a16:creationId xmlns:a16="http://schemas.microsoft.com/office/drawing/2014/main" id="{D815DD35-95C5-648E-F33C-7551F96B18FF}"/>
                </a:ext>
              </a:extLst>
            </p:cNvPr>
            <p:cNvSpPr/>
            <p:nvPr/>
          </p:nvSpPr>
          <p:spPr>
            <a:xfrm>
              <a:off x="5916000" y="6314462"/>
              <a:ext cx="360000" cy="360000"/>
            </a:xfrm>
            <a:prstGeom prst="pentagon">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b"/>
            <a:lstStyle/>
            <a:p>
              <a:pPr algn="ctr" defTabSz="914400">
                <a:defRPr/>
              </a:pPr>
              <a:r>
                <a:rPr lang="es-MX" sz="1600" b="1" dirty="0">
                  <a:solidFill>
                    <a:srgbClr val="FFFFFF"/>
                  </a:solidFill>
                  <a:latin typeface="Roboto" panose="02000000000000000000" pitchFamily="2" charset="0"/>
                  <a:ea typeface="Roboto" panose="02000000000000000000" pitchFamily="2" charset="0"/>
                </a:rPr>
                <a:t>2</a:t>
              </a:r>
            </a:p>
          </p:txBody>
        </p:sp>
        <p:sp>
          <p:nvSpPr>
            <p:cNvPr id="39" name="Pentagon 23">
              <a:extLst>
                <a:ext uri="{FF2B5EF4-FFF2-40B4-BE49-F238E27FC236}">
                  <a16:creationId xmlns:a16="http://schemas.microsoft.com/office/drawing/2014/main" id="{CD6AD0D9-43B0-BEE0-E0E1-182DAADE7438}"/>
                </a:ext>
              </a:extLst>
            </p:cNvPr>
            <p:cNvSpPr/>
            <p:nvPr/>
          </p:nvSpPr>
          <p:spPr>
            <a:xfrm>
              <a:off x="6932996" y="6314462"/>
              <a:ext cx="360000" cy="360000"/>
            </a:xfrm>
            <a:prstGeom prst="pen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b"/>
            <a:lstStyle/>
            <a:p>
              <a:pPr algn="ctr" defTabSz="914400">
                <a:defRPr/>
              </a:pPr>
              <a:r>
                <a:rPr lang="es-MX" sz="1600" b="1" dirty="0">
                  <a:solidFill>
                    <a:srgbClr val="FFFFFF"/>
                  </a:solidFill>
                  <a:latin typeface="Roboto" panose="02000000000000000000" pitchFamily="2" charset="0"/>
                  <a:ea typeface="Roboto" panose="02000000000000000000" pitchFamily="2" charset="0"/>
                </a:rPr>
                <a:t>3</a:t>
              </a:r>
            </a:p>
          </p:txBody>
        </p:sp>
      </p:grpSp>
      <p:sp>
        <p:nvSpPr>
          <p:cNvPr id="44" name="Rectangle 64">
            <a:extLst>
              <a:ext uri="{FF2B5EF4-FFF2-40B4-BE49-F238E27FC236}">
                <a16:creationId xmlns:a16="http://schemas.microsoft.com/office/drawing/2014/main" id="{FBDE5809-F71B-6F42-4BE0-44429F7C7846}"/>
              </a:ext>
            </a:extLst>
          </p:cNvPr>
          <p:cNvSpPr/>
          <p:nvPr/>
        </p:nvSpPr>
        <p:spPr bwMode="auto">
          <a:xfrm>
            <a:off x="247651" y="2869319"/>
            <a:ext cx="3486150" cy="97330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fontAlgn="base">
              <a:spcBef>
                <a:spcPct val="0"/>
              </a:spcBef>
              <a:spcAft>
                <a:spcPct val="0"/>
              </a:spcAft>
              <a:defRPr/>
            </a:pPr>
            <a:r>
              <a:rPr lang="es-MX" sz="1600" b="1" dirty="0">
                <a:solidFill>
                  <a:srgbClr val="000000"/>
                </a:solidFill>
                <a:latin typeface="Roboto" panose="02000000000000000000" pitchFamily="2" charset="0"/>
                <a:ea typeface="ヒラギノ角ゴ ProN W3" charset="0"/>
                <a:cs typeface="Arial" panose="020B0604020202020204" pitchFamily="34" charset="0"/>
                <a:sym typeface="Arial" charset="0"/>
              </a:rPr>
              <a:t>International Accounting Standards Board </a:t>
            </a:r>
            <a:r>
              <a:rPr lang="es-MX" sz="1600" b="1" dirty="0">
                <a:solidFill>
                  <a:srgbClr val="000000"/>
                </a:solidFill>
                <a:latin typeface="Roboto" panose="02000000000000000000" pitchFamily="2" charset="0"/>
                <a:cs typeface="Arial" panose="020B0604020202020204" pitchFamily="34" charset="0"/>
              </a:rPr>
              <a:t>(IASB)</a:t>
            </a:r>
          </a:p>
          <a:p>
            <a:pPr algn="ctr" defTabSz="914400" fontAlgn="base">
              <a:spcBef>
                <a:spcPct val="0"/>
              </a:spcBef>
              <a:spcAft>
                <a:spcPct val="0"/>
              </a:spcAft>
              <a:defRPr/>
            </a:pPr>
            <a:r>
              <a:rPr lang="es-MX" sz="1400" dirty="0">
                <a:solidFill>
                  <a:srgbClr val="000000"/>
                </a:solidFill>
                <a:latin typeface="Roboto" panose="02000000000000000000" pitchFamily="2" charset="0"/>
                <a:ea typeface="ヒラギノ角ゴ ProN W3" charset="0"/>
                <a:cs typeface="Arial" panose="020B0604020202020204" pitchFamily="34" charset="0"/>
                <a:sym typeface="Arial" charset="0"/>
              </a:rPr>
              <a:t>Normas Internacionales de </a:t>
            </a:r>
          </a:p>
          <a:p>
            <a:pPr algn="ctr" defTabSz="914400" fontAlgn="base">
              <a:spcBef>
                <a:spcPct val="0"/>
              </a:spcBef>
              <a:spcAft>
                <a:spcPct val="0"/>
              </a:spcAft>
              <a:defRPr/>
            </a:pPr>
            <a:r>
              <a:rPr lang="es-MX" sz="1400" dirty="0">
                <a:solidFill>
                  <a:srgbClr val="000000"/>
                </a:solidFill>
                <a:latin typeface="Roboto" panose="02000000000000000000" pitchFamily="2" charset="0"/>
                <a:ea typeface="ヒラギノ角ゴ ProN W3" charset="0"/>
                <a:cs typeface="Arial" panose="020B0604020202020204" pitchFamily="34" charset="0"/>
                <a:sym typeface="Arial" charset="0"/>
              </a:rPr>
              <a:t>Información Financiera</a:t>
            </a:r>
          </a:p>
          <a:p>
            <a:pPr algn="ctr" defTabSz="914400" fontAlgn="base">
              <a:spcBef>
                <a:spcPct val="0"/>
              </a:spcBef>
              <a:spcAft>
                <a:spcPct val="0"/>
              </a:spcAft>
              <a:defRPr/>
            </a:pPr>
            <a:r>
              <a:rPr lang="es-MX" sz="1400" dirty="0">
                <a:solidFill>
                  <a:srgbClr val="000000"/>
                </a:solidFill>
                <a:latin typeface="Roboto" panose="02000000000000000000" pitchFamily="2" charset="0"/>
                <a:ea typeface="ヒラギノ角ゴ ProN W3" charset="0"/>
                <a:cs typeface="Arial" panose="020B0604020202020204" pitchFamily="34" charset="0"/>
                <a:sym typeface="Arial" charset="0"/>
              </a:rPr>
              <a:t>(NIIF)</a:t>
            </a:r>
          </a:p>
        </p:txBody>
      </p:sp>
      <p:grpSp>
        <p:nvGrpSpPr>
          <p:cNvPr id="45" name="Group 16">
            <a:extLst>
              <a:ext uri="{FF2B5EF4-FFF2-40B4-BE49-F238E27FC236}">
                <a16:creationId xmlns:a16="http://schemas.microsoft.com/office/drawing/2014/main" id="{9A5D3602-3EFD-AA1A-2B54-5235DC3236DD}"/>
              </a:ext>
            </a:extLst>
          </p:cNvPr>
          <p:cNvGrpSpPr/>
          <p:nvPr/>
        </p:nvGrpSpPr>
        <p:grpSpPr>
          <a:xfrm>
            <a:off x="1754176" y="1938656"/>
            <a:ext cx="5776128" cy="738664"/>
            <a:chOff x="2185370" y="2285587"/>
            <a:chExt cx="7560000" cy="1027680"/>
          </a:xfrm>
        </p:grpSpPr>
        <p:sp>
          <p:nvSpPr>
            <p:cNvPr id="46" name="TextBox 66">
              <a:extLst>
                <a:ext uri="{FF2B5EF4-FFF2-40B4-BE49-F238E27FC236}">
                  <a16:creationId xmlns:a16="http://schemas.microsoft.com/office/drawing/2014/main" id="{FC22A733-82C2-E400-9021-ED8C61315F63}"/>
                </a:ext>
              </a:extLst>
            </p:cNvPr>
            <p:cNvSpPr txBox="1"/>
            <p:nvPr/>
          </p:nvSpPr>
          <p:spPr>
            <a:xfrm>
              <a:off x="2185370" y="2285587"/>
              <a:ext cx="7560000" cy="1027680"/>
            </a:xfrm>
            <a:prstGeom prst="rect">
              <a:avLst/>
            </a:prstGeom>
            <a:noFill/>
          </p:spPr>
          <p:txBody>
            <a:bodyPr wrap="square" rtlCol="0">
              <a:spAutoFit/>
            </a:bodyPr>
            <a:lstStyle/>
            <a:p>
              <a:pPr algn="ctr" defTabSz="457200"/>
              <a:r>
                <a:rPr lang="es-MX" sz="1400" dirty="0">
                  <a:solidFill>
                    <a:srgbClr val="000000"/>
                  </a:solidFill>
                  <a:latin typeface="Roboto" panose="02000000000000000000" pitchFamily="2" charset="0"/>
                  <a:ea typeface="Roboto" panose="02000000000000000000" pitchFamily="2" charset="0"/>
                </a:rPr>
                <a:t>Los principios y conceptos del </a:t>
              </a:r>
              <a:r>
                <a:rPr lang="es-MX" sz="1400" b="1" dirty="0">
                  <a:solidFill>
                    <a:srgbClr val="9BBB59"/>
                  </a:solidFill>
                  <a:latin typeface="Roboto" panose="02000000000000000000" pitchFamily="2" charset="0"/>
                  <a:ea typeface="Roboto" panose="02000000000000000000" pitchFamily="2" charset="0"/>
                </a:rPr>
                <a:t>Marco de Reporte Integrado</a:t>
              </a:r>
              <a:r>
                <a:rPr lang="es-MX" sz="1400" dirty="0">
                  <a:solidFill>
                    <a:srgbClr val="000000"/>
                  </a:solidFill>
                  <a:latin typeface="Roboto" panose="02000000000000000000" pitchFamily="2" charset="0"/>
                  <a:ea typeface="Roboto" panose="02000000000000000000" pitchFamily="2" charset="0"/>
                </a:rPr>
                <a:t>        se usarán como puente para conectar las normas financieras y sobre sostenibilidad.</a:t>
              </a:r>
              <a:endParaRPr lang="en-US" sz="1400" dirty="0">
                <a:solidFill>
                  <a:srgbClr val="000000"/>
                </a:solidFill>
                <a:latin typeface="Roboto" panose="02000000000000000000" pitchFamily="2" charset="0"/>
                <a:ea typeface="Roboto" panose="02000000000000000000" pitchFamily="2" charset="0"/>
              </a:endParaRPr>
            </a:p>
          </p:txBody>
        </p:sp>
        <p:pic>
          <p:nvPicPr>
            <p:cNvPr id="47" name="Picture 67">
              <a:extLst>
                <a:ext uri="{FF2B5EF4-FFF2-40B4-BE49-F238E27FC236}">
                  <a16:creationId xmlns:a16="http://schemas.microsoft.com/office/drawing/2014/main" id="{47630F3E-EBB3-26DC-318A-5158EB9618B9}"/>
                </a:ext>
              </a:extLst>
            </p:cNvPr>
            <p:cNvPicPr>
              <a:picLocks noChangeAspect="1"/>
            </p:cNvPicPr>
            <p:nvPr/>
          </p:nvPicPr>
          <p:blipFill>
            <a:blip r:embed="rId2"/>
            <a:stretch>
              <a:fillRect/>
            </a:stretch>
          </p:blipFill>
          <p:spPr>
            <a:xfrm>
              <a:off x="8804999" y="2413223"/>
              <a:ext cx="204078" cy="204078"/>
            </a:xfrm>
            <a:prstGeom prst="rect">
              <a:avLst/>
            </a:prstGeom>
          </p:spPr>
        </p:pic>
      </p:grpSp>
      <p:cxnSp>
        <p:nvCxnSpPr>
          <p:cNvPr id="48" name="Straight Arrow Connector 69">
            <a:extLst>
              <a:ext uri="{FF2B5EF4-FFF2-40B4-BE49-F238E27FC236}">
                <a16:creationId xmlns:a16="http://schemas.microsoft.com/office/drawing/2014/main" id="{87786610-B46A-865F-BB47-907D7DA2A262}"/>
              </a:ext>
            </a:extLst>
          </p:cNvPr>
          <p:cNvCxnSpPr>
            <a:cxnSpLocks/>
          </p:cNvCxnSpPr>
          <p:nvPr/>
        </p:nvCxnSpPr>
        <p:spPr>
          <a:xfrm>
            <a:off x="1664466" y="2608722"/>
            <a:ext cx="0" cy="291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70">
            <a:extLst>
              <a:ext uri="{FF2B5EF4-FFF2-40B4-BE49-F238E27FC236}">
                <a16:creationId xmlns:a16="http://schemas.microsoft.com/office/drawing/2014/main" id="{BB309C32-44B0-7300-BFB6-D0F9661E2150}"/>
              </a:ext>
            </a:extLst>
          </p:cNvPr>
          <p:cNvCxnSpPr>
            <a:cxnSpLocks/>
          </p:cNvCxnSpPr>
          <p:nvPr/>
        </p:nvCxnSpPr>
        <p:spPr>
          <a:xfrm>
            <a:off x="7135939" y="2559942"/>
            <a:ext cx="0" cy="286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65">
            <a:extLst>
              <a:ext uri="{FF2B5EF4-FFF2-40B4-BE49-F238E27FC236}">
                <a16:creationId xmlns:a16="http://schemas.microsoft.com/office/drawing/2014/main" id="{2D215C43-E3A1-E13A-0E0F-C7C0DA9DC911}"/>
              </a:ext>
            </a:extLst>
          </p:cNvPr>
          <p:cNvSpPr/>
          <p:nvPr/>
        </p:nvSpPr>
        <p:spPr bwMode="auto">
          <a:xfrm>
            <a:off x="5219943" y="2837337"/>
            <a:ext cx="3633546" cy="97330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fontAlgn="base">
              <a:defRPr/>
            </a:pPr>
            <a:r>
              <a:rPr lang="es-MX" sz="1600" b="1" dirty="0">
                <a:solidFill>
                  <a:srgbClr val="000000"/>
                </a:solidFill>
                <a:latin typeface="Roboto" panose="02000000000000000000" pitchFamily="2" charset="0"/>
                <a:ea typeface="ヒラギノ角ゴ ProN W3" charset="0"/>
                <a:cs typeface="Arial" panose="020B0604020202020204" pitchFamily="34" charset="0"/>
                <a:sym typeface="Arial" charset="0"/>
              </a:rPr>
              <a:t>International Sustainability Standards Board </a:t>
            </a:r>
            <a:r>
              <a:rPr lang="es-MX" sz="1600" b="1" dirty="0">
                <a:solidFill>
                  <a:srgbClr val="000000"/>
                </a:solidFill>
                <a:latin typeface="Roboto" panose="02000000000000000000" pitchFamily="2" charset="0"/>
                <a:cs typeface="Arial" panose="020B0604020202020204" pitchFamily="34" charset="0"/>
              </a:rPr>
              <a:t>(ISSB)</a:t>
            </a:r>
          </a:p>
          <a:p>
            <a:pPr algn="ctr" defTabSz="457200" fontAlgn="base">
              <a:defRPr/>
            </a:pPr>
            <a:r>
              <a:rPr lang="es-MX" sz="1400" dirty="0">
                <a:solidFill>
                  <a:srgbClr val="000000"/>
                </a:solidFill>
                <a:latin typeface="Roboto" panose="02000000000000000000" pitchFamily="2" charset="0"/>
                <a:ea typeface="Roboto" panose="02000000000000000000" pitchFamily="2" charset="0"/>
              </a:rPr>
              <a:t>Normas Internacionales de </a:t>
            </a:r>
          </a:p>
          <a:p>
            <a:pPr algn="ctr" defTabSz="457200" fontAlgn="base">
              <a:defRPr/>
            </a:pPr>
            <a:r>
              <a:rPr lang="es-MX" sz="1400" dirty="0">
                <a:solidFill>
                  <a:srgbClr val="000000"/>
                </a:solidFill>
                <a:latin typeface="Roboto" panose="02000000000000000000" pitchFamily="2" charset="0"/>
                <a:ea typeface="Roboto" panose="02000000000000000000" pitchFamily="2" charset="0"/>
              </a:rPr>
              <a:t>Información Financiera sobre Sostenibilidad</a:t>
            </a:r>
          </a:p>
          <a:p>
            <a:pPr algn="ctr" defTabSz="457200" fontAlgn="base">
              <a:defRPr/>
            </a:pPr>
            <a:r>
              <a:rPr lang="es-MX" sz="1400" dirty="0">
                <a:solidFill>
                  <a:srgbClr val="000000"/>
                </a:solidFill>
                <a:latin typeface="Roboto" panose="02000000000000000000" pitchFamily="2" charset="0"/>
                <a:ea typeface="Roboto" panose="02000000000000000000" pitchFamily="2" charset="0"/>
              </a:rPr>
              <a:t>(NIIF sobre Sostenibilidad)</a:t>
            </a:r>
          </a:p>
          <a:p>
            <a:pPr marL="285750" indent="-285750" defTabSz="457200" fontAlgn="base">
              <a:buFontTx/>
              <a:buChar char="-"/>
              <a:defRPr/>
            </a:pPr>
            <a:r>
              <a:rPr lang="es-MX" sz="1200" dirty="0">
                <a:solidFill>
                  <a:srgbClr val="000000"/>
                </a:solidFill>
                <a:latin typeface="Roboto" panose="02000000000000000000" pitchFamily="2" charset="0"/>
                <a:ea typeface="Roboto" panose="02000000000000000000" pitchFamily="2" charset="0"/>
              </a:rPr>
              <a:t>Requerimientos generales</a:t>
            </a:r>
          </a:p>
          <a:p>
            <a:pPr marL="285750" indent="-285750" defTabSz="457200" fontAlgn="base">
              <a:buFontTx/>
              <a:buChar char="-"/>
              <a:defRPr/>
            </a:pPr>
            <a:r>
              <a:rPr lang="es-MX" sz="1200" dirty="0">
                <a:solidFill>
                  <a:srgbClr val="000000"/>
                </a:solidFill>
                <a:latin typeface="Roboto" panose="02000000000000000000" pitchFamily="2" charset="0"/>
                <a:ea typeface="Roboto" panose="02000000000000000000" pitchFamily="2" charset="0"/>
              </a:rPr>
              <a:t>Requerimientos temáticos</a:t>
            </a:r>
          </a:p>
          <a:p>
            <a:pPr marL="285750" indent="-285750" defTabSz="457200" fontAlgn="base">
              <a:buFontTx/>
              <a:buChar char="-"/>
              <a:defRPr/>
            </a:pPr>
            <a:r>
              <a:rPr lang="es-MX" sz="1200" dirty="0">
                <a:solidFill>
                  <a:srgbClr val="000000"/>
                </a:solidFill>
                <a:latin typeface="Roboto" panose="02000000000000000000" pitchFamily="2" charset="0"/>
                <a:ea typeface="Roboto" panose="02000000000000000000" pitchFamily="2" charset="0"/>
              </a:rPr>
              <a:t>Requerimientos industriales (basados en </a:t>
            </a:r>
            <a:r>
              <a:rPr lang="es-MX" sz="1200" b="1" dirty="0">
                <a:solidFill>
                  <a:srgbClr val="C0504D"/>
                </a:solidFill>
                <a:latin typeface="Roboto" panose="02000000000000000000" pitchFamily="2" charset="0"/>
                <a:ea typeface="Roboto" panose="02000000000000000000" pitchFamily="2" charset="0"/>
              </a:rPr>
              <a:t>Estándares SASB </a:t>
            </a:r>
            <a:endParaRPr lang="en-US" sz="1200" dirty="0">
              <a:solidFill>
                <a:srgbClr val="000000"/>
              </a:solidFill>
              <a:latin typeface="Roboto" panose="02000000000000000000" pitchFamily="2" charset="0"/>
              <a:ea typeface="Roboto" panose="02000000000000000000" pitchFamily="2" charset="0"/>
            </a:endParaRPr>
          </a:p>
        </p:txBody>
      </p:sp>
      <p:cxnSp>
        <p:nvCxnSpPr>
          <p:cNvPr id="53" name="Straight Arrow Connector 78">
            <a:extLst>
              <a:ext uri="{FF2B5EF4-FFF2-40B4-BE49-F238E27FC236}">
                <a16:creationId xmlns:a16="http://schemas.microsoft.com/office/drawing/2014/main" id="{FBF20F29-9782-46EF-5D6E-B80ADBC4166F}"/>
              </a:ext>
            </a:extLst>
          </p:cNvPr>
          <p:cNvCxnSpPr>
            <a:cxnSpLocks/>
          </p:cNvCxnSpPr>
          <p:nvPr/>
        </p:nvCxnSpPr>
        <p:spPr>
          <a:xfrm flipV="1">
            <a:off x="1664466" y="2524742"/>
            <a:ext cx="1537510" cy="73573"/>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111">
            <a:extLst>
              <a:ext uri="{FF2B5EF4-FFF2-40B4-BE49-F238E27FC236}">
                <a16:creationId xmlns:a16="http://schemas.microsoft.com/office/drawing/2014/main" id="{271036CF-C3D3-36D2-236A-5CC39AE7471B}"/>
              </a:ext>
            </a:extLst>
          </p:cNvPr>
          <p:cNvCxnSpPr>
            <a:cxnSpLocks/>
          </p:cNvCxnSpPr>
          <p:nvPr/>
        </p:nvCxnSpPr>
        <p:spPr>
          <a:xfrm flipH="1" flipV="1">
            <a:off x="5857703" y="2487955"/>
            <a:ext cx="1278237" cy="71987"/>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1" name="Group 33">
            <a:extLst>
              <a:ext uri="{FF2B5EF4-FFF2-40B4-BE49-F238E27FC236}">
                <a16:creationId xmlns:a16="http://schemas.microsoft.com/office/drawing/2014/main" id="{63858110-B9D0-E2BC-CD50-270F77C664AA}"/>
              </a:ext>
            </a:extLst>
          </p:cNvPr>
          <p:cNvGrpSpPr/>
          <p:nvPr/>
        </p:nvGrpSpPr>
        <p:grpSpPr>
          <a:xfrm>
            <a:off x="3201976" y="1538295"/>
            <a:ext cx="2808446" cy="454272"/>
            <a:chOff x="4519275" y="1948248"/>
            <a:chExt cx="3120429" cy="484575"/>
          </a:xfrm>
        </p:grpSpPr>
        <p:pic>
          <p:nvPicPr>
            <p:cNvPr id="72" name="Picture 63">
              <a:extLst>
                <a:ext uri="{FF2B5EF4-FFF2-40B4-BE49-F238E27FC236}">
                  <a16:creationId xmlns:a16="http://schemas.microsoft.com/office/drawing/2014/main" id="{E8700B97-759B-783B-1277-CF9A891CC719}"/>
                </a:ext>
              </a:extLst>
            </p:cNvPr>
            <p:cNvPicPr>
              <a:picLocks noChangeAspect="1"/>
            </p:cNvPicPr>
            <p:nvPr/>
          </p:nvPicPr>
          <p:blipFill>
            <a:blip r:embed="rId3"/>
            <a:stretch>
              <a:fillRect/>
            </a:stretch>
          </p:blipFill>
          <p:spPr>
            <a:xfrm>
              <a:off x="5883122" y="1948248"/>
              <a:ext cx="1756582" cy="484575"/>
            </a:xfrm>
            <a:prstGeom prst="rect">
              <a:avLst/>
            </a:prstGeom>
          </p:spPr>
        </p:pic>
        <p:sp>
          <p:nvSpPr>
            <p:cNvPr id="73" name="TextBox 32">
              <a:extLst>
                <a:ext uri="{FF2B5EF4-FFF2-40B4-BE49-F238E27FC236}">
                  <a16:creationId xmlns:a16="http://schemas.microsoft.com/office/drawing/2014/main" id="{45DBF084-1FDD-5BD9-CD16-F881353E92BA}"/>
                </a:ext>
              </a:extLst>
            </p:cNvPr>
            <p:cNvSpPr txBox="1"/>
            <p:nvPr/>
          </p:nvSpPr>
          <p:spPr>
            <a:xfrm>
              <a:off x="4519275" y="2013665"/>
              <a:ext cx="1405626" cy="393969"/>
            </a:xfrm>
            <a:prstGeom prst="rect">
              <a:avLst/>
            </a:prstGeom>
            <a:noFill/>
          </p:spPr>
          <p:txBody>
            <a:bodyPr wrap="none" rtlCol="0">
              <a:spAutoFit/>
            </a:bodyPr>
            <a:lstStyle/>
            <a:p>
              <a:pPr defTabSz="457200"/>
              <a:r>
                <a:rPr lang="es-MX" b="1" dirty="0">
                  <a:solidFill>
                    <a:prstClr val="black"/>
                  </a:solidFill>
                  <a:latin typeface="Roboto" panose="02000000000000000000" pitchFamily="2" charset="0"/>
                  <a:ea typeface="Roboto" panose="02000000000000000000" pitchFamily="2" charset="0"/>
                </a:rPr>
                <a:t>Fundación</a:t>
              </a:r>
              <a:endParaRPr lang="en-US" b="1" dirty="0">
                <a:solidFill>
                  <a:prstClr val="black"/>
                </a:solidFill>
                <a:latin typeface="Roboto" panose="02000000000000000000" pitchFamily="2" charset="0"/>
                <a:ea typeface="Roboto" panose="02000000000000000000" pitchFamily="2" charset="0"/>
              </a:endParaRPr>
            </a:p>
          </p:txBody>
        </p:sp>
      </p:grpSp>
    </p:spTree>
    <p:extLst>
      <p:ext uri="{BB962C8B-B14F-4D97-AF65-F5344CB8AC3E}">
        <p14:creationId xmlns:p14="http://schemas.microsoft.com/office/powerpoint/2010/main" val="3823533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ChangeArrowheads="1"/>
          </p:cNvSpPr>
          <p:nvPr/>
        </p:nvSpPr>
        <p:spPr bwMode="auto">
          <a:xfrm>
            <a:off x="1445626" y="1700808"/>
            <a:ext cx="7143750" cy="3970338"/>
          </a:xfrm>
          <a:prstGeom prst="rect">
            <a:avLst/>
          </a:prstGeom>
          <a:noFill/>
          <a:ln w="9525">
            <a:noFill/>
            <a:miter lim="800000"/>
            <a:headEnd/>
            <a:tailEnd/>
          </a:ln>
        </p:spPr>
        <p:txBody>
          <a:bodyPr>
            <a:spAutoFit/>
          </a:bodyPr>
          <a:lstStyle/>
          <a:p>
            <a:pPr eaLnBrk="0" hangingPunct="0">
              <a:lnSpc>
                <a:spcPct val="120000"/>
              </a:lnSpc>
              <a:spcBef>
                <a:spcPct val="50000"/>
              </a:spcBef>
              <a:buClr>
                <a:srgbClr val="831E3B"/>
              </a:buClr>
              <a:buFont typeface="Wingdings" pitchFamily="2" charset="2"/>
              <a:buChar char="Ø"/>
            </a:pPr>
            <a:r>
              <a:rPr lang="es-ES_tradnl" altLang="es-ES" sz="2000" dirty="0">
                <a:latin typeface="Tahoma" pitchFamily="34" charset="0"/>
                <a:cs typeface="Arial" charset="0"/>
              </a:rPr>
              <a:t> Toma de decisiones</a:t>
            </a:r>
          </a:p>
          <a:p>
            <a:pPr eaLnBrk="0" hangingPunct="0">
              <a:lnSpc>
                <a:spcPct val="120000"/>
              </a:lnSpc>
              <a:spcBef>
                <a:spcPct val="50000"/>
              </a:spcBef>
              <a:buClr>
                <a:srgbClr val="831E3B"/>
              </a:buClr>
              <a:buFont typeface="Wingdings" pitchFamily="2" charset="2"/>
              <a:buChar char="Ø"/>
            </a:pPr>
            <a:r>
              <a:rPr lang="es-ES_tradnl" altLang="es-ES" sz="2000" dirty="0">
                <a:latin typeface="Tahoma" pitchFamily="34" charset="0"/>
                <a:cs typeface="Arial" charset="0"/>
              </a:rPr>
              <a:t> Control interno de las operaciones</a:t>
            </a:r>
          </a:p>
          <a:p>
            <a:pPr eaLnBrk="0" hangingPunct="0">
              <a:lnSpc>
                <a:spcPct val="120000"/>
              </a:lnSpc>
              <a:spcBef>
                <a:spcPct val="50000"/>
              </a:spcBef>
              <a:buClr>
                <a:srgbClr val="831E3B"/>
              </a:buClr>
              <a:buFont typeface="Wingdings" pitchFamily="2" charset="2"/>
              <a:buChar char="Ø"/>
            </a:pPr>
            <a:r>
              <a:rPr lang="es-ES_tradnl" altLang="es-ES" sz="2000" dirty="0">
                <a:latin typeface="Tahoma" pitchFamily="34" charset="0"/>
                <a:cs typeface="Arial" charset="0"/>
              </a:rPr>
              <a:t> Medición de resultados</a:t>
            </a:r>
          </a:p>
          <a:p>
            <a:pPr eaLnBrk="0" hangingPunct="0">
              <a:lnSpc>
                <a:spcPct val="120000"/>
              </a:lnSpc>
              <a:spcBef>
                <a:spcPct val="50000"/>
              </a:spcBef>
              <a:buClr>
                <a:srgbClr val="831E3B"/>
              </a:buClr>
              <a:buFont typeface="Wingdings" pitchFamily="2" charset="2"/>
              <a:buChar char="Ø"/>
            </a:pPr>
            <a:r>
              <a:rPr lang="es-ES_tradnl" altLang="es-ES" sz="2000" dirty="0">
                <a:latin typeface="Tahoma" pitchFamily="34" charset="0"/>
                <a:cs typeface="Arial" charset="0"/>
              </a:rPr>
              <a:t> Cumplimiento de exigencias externas</a:t>
            </a:r>
          </a:p>
          <a:p>
            <a:pPr lvl="2" eaLnBrk="0" hangingPunct="0">
              <a:lnSpc>
                <a:spcPct val="120000"/>
              </a:lnSpc>
              <a:spcBef>
                <a:spcPct val="50000"/>
              </a:spcBef>
              <a:buFont typeface="Wingdings" pitchFamily="2" charset="2"/>
              <a:buChar char="ü"/>
            </a:pPr>
            <a:r>
              <a:rPr lang="es-ES_tradnl" altLang="es-ES" sz="2000" dirty="0">
                <a:latin typeface="Tahoma" pitchFamily="34" charset="0"/>
                <a:cs typeface="Arial" charset="0"/>
              </a:rPr>
              <a:t> Legales </a:t>
            </a:r>
          </a:p>
          <a:p>
            <a:pPr lvl="2" eaLnBrk="0" hangingPunct="0">
              <a:lnSpc>
                <a:spcPct val="120000"/>
              </a:lnSpc>
              <a:spcBef>
                <a:spcPct val="50000"/>
              </a:spcBef>
              <a:buFont typeface="Wingdings" pitchFamily="2" charset="2"/>
              <a:buChar char="ü"/>
            </a:pPr>
            <a:r>
              <a:rPr lang="es-ES_tradnl" altLang="es-ES" sz="2000" dirty="0">
                <a:latin typeface="Tahoma" pitchFamily="34" charset="0"/>
                <a:cs typeface="Arial" charset="0"/>
              </a:rPr>
              <a:t> Impositivas </a:t>
            </a:r>
          </a:p>
          <a:p>
            <a:pPr lvl="2" eaLnBrk="0" hangingPunct="0">
              <a:lnSpc>
                <a:spcPct val="120000"/>
              </a:lnSpc>
              <a:spcBef>
                <a:spcPct val="50000"/>
              </a:spcBef>
              <a:buFont typeface="Wingdings" pitchFamily="2" charset="2"/>
              <a:buChar char="ü"/>
            </a:pPr>
            <a:r>
              <a:rPr lang="es-ES_tradnl" altLang="es-ES" sz="2000" dirty="0">
                <a:latin typeface="Tahoma" pitchFamily="34" charset="0"/>
                <a:cs typeface="Arial" charset="0"/>
              </a:rPr>
              <a:t> Usuarios (Financiadores, Inversores, Empleados, 	Proveedores)</a:t>
            </a:r>
          </a:p>
        </p:txBody>
      </p:sp>
      <p:sp>
        <p:nvSpPr>
          <p:cNvPr id="7171" name="Rectangle 2"/>
          <p:cNvSpPr>
            <a:spLocks noChangeArrowheads="1"/>
          </p:cNvSpPr>
          <p:nvPr/>
        </p:nvSpPr>
        <p:spPr bwMode="auto">
          <a:xfrm rot="10800000" flipV="1">
            <a:off x="683568" y="764704"/>
            <a:ext cx="4033837" cy="641350"/>
          </a:xfrm>
          <a:prstGeom prst="rect">
            <a:avLst/>
          </a:prstGeom>
          <a:noFill/>
          <a:ln w="9525">
            <a:noFill/>
            <a:miter lim="800000"/>
            <a:headEnd/>
            <a:tailEnd/>
          </a:ln>
        </p:spPr>
        <p:txBody>
          <a:bodyPr>
            <a:spAutoFit/>
          </a:bodyPr>
          <a:lstStyle/>
          <a:p>
            <a:pPr eaLnBrk="0" hangingPunct="0">
              <a:spcBef>
                <a:spcPct val="50000"/>
              </a:spcBef>
            </a:pPr>
            <a:r>
              <a:rPr kumimoji="1" lang="es-ES_tradnl" altLang="es-ES" sz="2400" b="1" dirty="0">
                <a:solidFill>
                  <a:srgbClr val="831E3B"/>
                </a:solidFill>
                <a:latin typeface="Tahoma" pitchFamily="34" charset="0"/>
              </a:rPr>
              <a:t>¿Para qué sirve ?</a:t>
            </a:r>
            <a:r>
              <a:rPr lang="es-ES_tradnl" altLang="es-ES" sz="3600" b="1" dirty="0">
                <a:solidFill>
                  <a:srgbClr val="800000"/>
                </a:solidFill>
                <a:latin typeface="Tahoma" pitchFamily="34" charset="0"/>
              </a:rPr>
              <a:t> </a:t>
            </a:r>
            <a:endParaRPr lang="es-AR" altLang="es-ES" sz="3600" b="1" dirty="0">
              <a:solidFill>
                <a:srgbClr val="800000"/>
              </a:solidFill>
              <a:latin typeface="Tahoma" pitchFamily="34" charset="0"/>
            </a:endParaRPr>
          </a:p>
        </p:txBody>
      </p:sp>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6296" y="213717"/>
            <a:ext cx="1727646" cy="967130"/>
          </a:xfrm>
          <a:prstGeom prst="rect">
            <a:avLst/>
          </a:prstGeom>
        </p:spPr>
      </p:pic>
    </p:spTree>
    <p:extLst>
      <p:ext uri="{BB962C8B-B14F-4D97-AF65-F5344CB8AC3E}">
        <p14:creationId xmlns:p14="http://schemas.microsoft.com/office/powerpoint/2010/main" val="26496692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itle 1">
            <a:extLst>
              <a:ext uri="{FF2B5EF4-FFF2-40B4-BE49-F238E27FC236}">
                <a16:creationId xmlns:a16="http://schemas.microsoft.com/office/drawing/2014/main" id="{72B7DEC9-9D3A-9DFE-1DB4-A8F64361FA61}"/>
              </a:ext>
            </a:extLst>
          </p:cNvPr>
          <p:cNvSpPr txBox="1">
            <a:spLocks/>
          </p:cNvSpPr>
          <p:nvPr/>
        </p:nvSpPr>
        <p:spPr>
          <a:xfrm>
            <a:off x="488347" y="651065"/>
            <a:ext cx="8471485" cy="514768"/>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MX" sz="2400" b="1" dirty="0">
                <a:solidFill>
                  <a:srgbClr val="63C2D0"/>
                </a:solidFill>
                <a:latin typeface="Arial" panose="020B0604020202020204" pitchFamily="34" charset="0"/>
                <a:cs typeface="Arial" panose="020B0604020202020204" pitchFamily="34" charset="0"/>
              </a:rPr>
              <a:t>Debido proceso para la creación de normas globalmente aceptadas</a:t>
            </a:r>
            <a:endParaRPr lang="en-US" sz="2400" b="1" dirty="0">
              <a:solidFill>
                <a:srgbClr val="63C2D0"/>
              </a:solidFill>
              <a:latin typeface="Arial" panose="020B0604020202020204" pitchFamily="34" charset="0"/>
              <a:cs typeface="Arial" panose="020B0604020202020204" pitchFamily="34" charset="0"/>
            </a:endParaRPr>
          </a:p>
        </p:txBody>
      </p:sp>
      <p:sp>
        <p:nvSpPr>
          <p:cNvPr id="22" name="Text Placeholder 2">
            <a:extLst>
              <a:ext uri="{FF2B5EF4-FFF2-40B4-BE49-F238E27FC236}">
                <a16:creationId xmlns:a16="http://schemas.microsoft.com/office/drawing/2014/main" id="{36E725BC-7D20-EBB4-6040-65B1048F1D45}"/>
              </a:ext>
            </a:extLst>
          </p:cNvPr>
          <p:cNvSpPr txBox="1">
            <a:spLocks/>
          </p:cNvSpPr>
          <p:nvPr/>
        </p:nvSpPr>
        <p:spPr>
          <a:xfrm>
            <a:off x="488346" y="1423434"/>
            <a:ext cx="8167308" cy="578746"/>
          </a:xfrm>
          <a:prstGeom prst="rect">
            <a:avLst/>
          </a:prstGeom>
        </p:spPr>
        <p:txBody>
          <a:bodyPr>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s-MX" sz="1600" dirty="0">
                <a:solidFill>
                  <a:prstClr val="black"/>
                </a:solidFill>
                <a:latin typeface="Arial" panose="020B0604020202020204" pitchFamily="34" charset="0"/>
                <a:cs typeface="Arial" panose="020B0604020202020204" pitchFamily="34" charset="0"/>
              </a:rPr>
              <a:t>La consolidación de marcos y estándares existentes deberá pasar por el debido proceso de la Fundación IFRS. </a:t>
            </a:r>
            <a:endParaRPr lang="en-US" sz="1600" dirty="0">
              <a:solidFill>
                <a:prstClr val="black"/>
              </a:solidFill>
              <a:latin typeface="Arial" panose="020B0604020202020204" pitchFamily="34" charset="0"/>
              <a:cs typeface="Arial" panose="020B0604020202020204" pitchFamily="34" charset="0"/>
            </a:endParaRPr>
          </a:p>
        </p:txBody>
      </p:sp>
      <p:sp>
        <p:nvSpPr>
          <p:cNvPr id="24" name="TextBox 6">
            <a:extLst>
              <a:ext uri="{FF2B5EF4-FFF2-40B4-BE49-F238E27FC236}">
                <a16:creationId xmlns:a16="http://schemas.microsoft.com/office/drawing/2014/main" id="{6AFF3A98-64EE-5338-9522-D150AF62B2BB}"/>
              </a:ext>
            </a:extLst>
          </p:cNvPr>
          <p:cNvSpPr txBox="1"/>
          <p:nvPr/>
        </p:nvSpPr>
        <p:spPr>
          <a:xfrm>
            <a:off x="140893" y="4892815"/>
            <a:ext cx="8772150" cy="830997"/>
          </a:xfrm>
          <a:prstGeom prst="rect">
            <a:avLst/>
          </a:prstGeom>
          <a:noFill/>
        </p:spPr>
        <p:txBody>
          <a:bodyPr wrap="square" rtlCol="0">
            <a:spAutoFit/>
          </a:bodyPr>
          <a:lstStyle/>
          <a:p>
            <a:pPr algn="ctr" defTabSz="457200"/>
            <a:r>
              <a:rPr lang="es-ES" sz="1600" b="1" dirty="0">
                <a:solidFill>
                  <a:srgbClr val="000000"/>
                </a:solidFill>
                <a:latin typeface="Arial" panose="020B0604020202020204" pitchFamily="34" charset="0"/>
                <a:ea typeface="Roboto" panose="02000000000000000000" pitchFamily="2" charset="0"/>
                <a:cs typeface="Arial" panose="020B0604020202020204" pitchFamily="34" charset="0"/>
              </a:rPr>
              <a:t>Los marcos y estándares hasta ahora voluntarios, deberán pasar por el debido proceso de la Fundación IFRS—incluyendo periodos de consulta pública—para convertirse en normas globalmente aceptadas.</a:t>
            </a:r>
          </a:p>
        </p:txBody>
      </p:sp>
      <p:grpSp>
        <p:nvGrpSpPr>
          <p:cNvPr id="29" name="Group 4">
            <a:extLst>
              <a:ext uri="{FF2B5EF4-FFF2-40B4-BE49-F238E27FC236}">
                <a16:creationId xmlns:a16="http://schemas.microsoft.com/office/drawing/2014/main" id="{4ADF7AB7-4CC1-53EC-43DA-88D80474CEF4}"/>
              </a:ext>
            </a:extLst>
          </p:cNvPr>
          <p:cNvGrpSpPr/>
          <p:nvPr/>
        </p:nvGrpSpPr>
        <p:grpSpPr>
          <a:xfrm>
            <a:off x="2278546" y="1924246"/>
            <a:ext cx="4586908" cy="3001814"/>
            <a:chOff x="3748152" y="1455152"/>
            <a:chExt cx="5055695" cy="3728177"/>
          </a:xfrm>
        </p:grpSpPr>
        <p:pic>
          <p:nvPicPr>
            <p:cNvPr id="30" name="Picture 5">
              <a:extLst>
                <a:ext uri="{FF2B5EF4-FFF2-40B4-BE49-F238E27FC236}">
                  <a16:creationId xmlns:a16="http://schemas.microsoft.com/office/drawing/2014/main" id="{FF5C7BB9-9FEB-A112-6651-AA25602FB7CF}"/>
                </a:ext>
              </a:extLst>
            </p:cNvPr>
            <p:cNvPicPr>
              <a:picLocks noChangeAspect="1"/>
            </p:cNvPicPr>
            <p:nvPr/>
          </p:nvPicPr>
          <p:blipFill>
            <a:blip r:embed="rId2"/>
            <a:stretch>
              <a:fillRect/>
            </a:stretch>
          </p:blipFill>
          <p:spPr>
            <a:xfrm>
              <a:off x="3748152" y="1455152"/>
              <a:ext cx="5055695" cy="3728177"/>
            </a:xfrm>
            <a:prstGeom prst="rect">
              <a:avLst/>
            </a:prstGeom>
          </p:spPr>
        </p:pic>
        <p:sp>
          <p:nvSpPr>
            <p:cNvPr id="31" name="Rectangle 15">
              <a:extLst>
                <a:ext uri="{FF2B5EF4-FFF2-40B4-BE49-F238E27FC236}">
                  <a16:creationId xmlns:a16="http://schemas.microsoft.com/office/drawing/2014/main" id="{D1B24C03-469F-AD5E-2468-331D09ACAE26}"/>
                </a:ext>
              </a:extLst>
            </p:cNvPr>
            <p:cNvSpPr/>
            <p:nvPr/>
          </p:nvSpPr>
          <p:spPr>
            <a:xfrm>
              <a:off x="4293095" y="4280731"/>
              <a:ext cx="1035177" cy="5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s-MX" sz="1050" b="1" dirty="0">
                  <a:solidFill>
                    <a:srgbClr val="9BBB59"/>
                  </a:solidFill>
                  <a:latin typeface="Roboto Black" panose="02000000000000000000" pitchFamily="2" charset="0"/>
                  <a:ea typeface="Roboto Black" panose="02000000000000000000" pitchFamily="2" charset="0"/>
                </a:rPr>
                <a:t>MARCO DE </a:t>
              </a:r>
            </a:p>
            <a:p>
              <a:pPr defTabSz="457200"/>
              <a:r>
                <a:rPr lang="es-MX" sz="1050" b="1" dirty="0">
                  <a:solidFill>
                    <a:srgbClr val="9BBB59"/>
                  </a:solidFill>
                  <a:latin typeface="Roboto Black" panose="02000000000000000000" pitchFamily="2" charset="0"/>
                  <a:ea typeface="Roboto Black" panose="02000000000000000000" pitchFamily="2" charset="0"/>
                </a:rPr>
                <a:t>REPORTE </a:t>
              </a:r>
            </a:p>
            <a:p>
              <a:pPr defTabSz="457200"/>
              <a:r>
                <a:rPr lang="es-MX" sz="1050" b="1" dirty="0">
                  <a:solidFill>
                    <a:srgbClr val="9BBB59"/>
                  </a:solidFill>
                  <a:latin typeface="Roboto Black" panose="02000000000000000000" pitchFamily="2" charset="0"/>
                  <a:ea typeface="Roboto Black" panose="02000000000000000000" pitchFamily="2" charset="0"/>
                </a:rPr>
                <a:t>INTEGRADO</a:t>
              </a:r>
              <a:endParaRPr lang="en-US" sz="1050" b="1" dirty="0">
                <a:solidFill>
                  <a:srgbClr val="9BBB59"/>
                </a:solidFill>
                <a:latin typeface="Roboto Black" panose="02000000000000000000" pitchFamily="2" charset="0"/>
                <a:ea typeface="Roboto Black" panose="02000000000000000000" pitchFamily="2" charset="0"/>
              </a:endParaRPr>
            </a:p>
          </p:txBody>
        </p:sp>
        <p:sp>
          <p:nvSpPr>
            <p:cNvPr id="32" name="Rectangle 19">
              <a:extLst>
                <a:ext uri="{FF2B5EF4-FFF2-40B4-BE49-F238E27FC236}">
                  <a16:creationId xmlns:a16="http://schemas.microsoft.com/office/drawing/2014/main" id="{140298CF-1785-8A8D-F5CE-D8414B4DC635}"/>
                </a:ext>
              </a:extLst>
            </p:cNvPr>
            <p:cNvSpPr/>
            <p:nvPr/>
          </p:nvSpPr>
          <p:spPr>
            <a:xfrm>
              <a:off x="4223827" y="3149604"/>
              <a:ext cx="1035177" cy="339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r>
                <a:rPr lang="es-MX" sz="1050" b="1" dirty="0">
                  <a:solidFill>
                    <a:srgbClr val="C0504D"/>
                  </a:solidFill>
                  <a:latin typeface="Roboto Black" panose="02000000000000000000" pitchFamily="2" charset="0"/>
                  <a:ea typeface="Roboto Black" panose="02000000000000000000" pitchFamily="2" charset="0"/>
                </a:rPr>
                <a:t>ESTÁNDARES SASB</a:t>
              </a:r>
              <a:endParaRPr lang="en-US" sz="1050" b="1" dirty="0">
                <a:solidFill>
                  <a:srgbClr val="C0504D"/>
                </a:solidFill>
                <a:latin typeface="Roboto Black" panose="02000000000000000000" pitchFamily="2" charset="0"/>
                <a:ea typeface="Roboto Black" panose="02000000000000000000" pitchFamily="2" charset="0"/>
              </a:endParaRPr>
            </a:p>
          </p:txBody>
        </p:sp>
      </p:grpSp>
    </p:spTree>
    <p:extLst>
      <p:ext uri="{BB962C8B-B14F-4D97-AF65-F5344CB8AC3E}">
        <p14:creationId xmlns:p14="http://schemas.microsoft.com/office/powerpoint/2010/main" val="7577730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AutoShape 2" descr="https://www.alterfin.be/sites/default/files/field/partner/triodos-bank-logo_ENG.jpeg"/>
          <p:cNvSpPr>
            <a:spLocks noChangeAspect="1" noChangeArrowheads="1"/>
          </p:cNvSpPr>
          <p:nvPr/>
        </p:nvSpPr>
        <p:spPr bwMode="auto">
          <a:xfrm>
            <a:off x="54299" y="-123826"/>
            <a:ext cx="260637" cy="276451"/>
          </a:xfrm>
          <a:prstGeom prst="rect">
            <a:avLst/>
          </a:prstGeom>
          <a:noFill/>
        </p:spPr>
        <p:txBody>
          <a:bodyPr vert="horz" wrap="square" lIns="80133" tIns="40067" rIns="80133" bIns="40067" numCol="1" anchor="t" anchorCtr="0" compatLnSpc="1">
            <a:prstTxWarp prst="textNoShape">
              <a:avLst/>
            </a:prstTxWarp>
          </a:bodyPr>
          <a:lstStyle/>
          <a:p>
            <a:endParaRPr lang="es-ES"/>
          </a:p>
        </p:txBody>
      </p:sp>
      <p:pic>
        <p:nvPicPr>
          <p:cNvPr id="6" name="5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6296" y="213717"/>
            <a:ext cx="1727646" cy="967130"/>
          </a:xfrm>
          <a:prstGeom prst="rect">
            <a:avLst/>
          </a:prstGeom>
        </p:spPr>
      </p:pic>
      <p:pic>
        <p:nvPicPr>
          <p:cNvPr id="4" name="Imagen 3">
            <a:extLst>
              <a:ext uri="{FF2B5EF4-FFF2-40B4-BE49-F238E27FC236}">
                <a16:creationId xmlns:a16="http://schemas.microsoft.com/office/drawing/2014/main" id="{55037FCB-6415-5809-D9EC-35039C05F01F}"/>
              </a:ext>
            </a:extLst>
          </p:cNvPr>
          <p:cNvPicPr>
            <a:picLocks noChangeAspect="1"/>
          </p:cNvPicPr>
          <p:nvPr/>
        </p:nvPicPr>
        <p:blipFill rotWithShape="1">
          <a:blip r:embed="rId3"/>
          <a:srcRect l="9051" t="26189" r="35824" b="20585"/>
          <a:stretch/>
        </p:blipFill>
        <p:spPr>
          <a:xfrm>
            <a:off x="99049" y="1180847"/>
            <a:ext cx="9044951" cy="4910116"/>
          </a:xfrm>
          <a:prstGeom prst="rect">
            <a:avLst/>
          </a:prstGeom>
        </p:spPr>
      </p:pic>
    </p:spTree>
    <p:extLst>
      <p:ext uri="{BB962C8B-B14F-4D97-AF65-F5344CB8AC3E}">
        <p14:creationId xmlns:p14="http://schemas.microsoft.com/office/powerpoint/2010/main" val="39955971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AutoShape 2" descr="https://www.alterfin.be/sites/default/files/field/partner/triodos-bank-logo_ENG.jpeg"/>
          <p:cNvSpPr>
            <a:spLocks noChangeAspect="1" noChangeArrowheads="1"/>
          </p:cNvSpPr>
          <p:nvPr/>
        </p:nvSpPr>
        <p:spPr bwMode="auto">
          <a:xfrm>
            <a:off x="54299" y="-123826"/>
            <a:ext cx="260637" cy="276451"/>
          </a:xfrm>
          <a:prstGeom prst="rect">
            <a:avLst/>
          </a:prstGeom>
          <a:noFill/>
        </p:spPr>
        <p:txBody>
          <a:bodyPr vert="horz" wrap="square" lIns="80133" tIns="40067" rIns="80133" bIns="40067" numCol="1" anchor="t" anchorCtr="0" compatLnSpc="1">
            <a:prstTxWarp prst="textNoShape">
              <a:avLst/>
            </a:prstTxWarp>
          </a:bodyPr>
          <a:lstStyle/>
          <a:p>
            <a:endParaRPr lang="es-ES"/>
          </a:p>
        </p:txBody>
      </p:sp>
      <p:pic>
        <p:nvPicPr>
          <p:cNvPr id="6" name="5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6296" y="213717"/>
            <a:ext cx="1727646" cy="967130"/>
          </a:xfrm>
          <a:prstGeom prst="rect">
            <a:avLst/>
          </a:prstGeom>
        </p:spPr>
      </p:pic>
      <p:pic>
        <p:nvPicPr>
          <p:cNvPr id="3" name="Imagen 2">
            <a:extLst>
              <a:ext uri="{FF2B5EF4-FFF2-40B4-BE49-F238E27FC236}">
                <a16:creationId xmlns:a16="http://schemas.microsoft.com/office/drawing/2014/main" id="{B46F9D7A-E76D-FB20-F3F3-94764231550B}"/>
              </a:ext>
            </a:extLst>
          </p:cNvPr>
          <p:cNvPicPr>
            <a:picLocks noChangeAspect="1"/>
          </p:cNvPicPr>
          <p:nvPr/>
        </p:nvPicPr>
        <p:blipFill rotWithShape="1">
          <a:blip r:embed="rId3"/>
          <a:srcRect l="9051" t="28990" r="36613" b="20586"/>
          <a:stretch/>
        </p:blipFill>
        <p:spPr>
          <a:xfrm>
            <a:off x="539551" y="1484784"/>
            <a:ext cx="8142905" cy="4248472"/>
          </a:xfrm>
          <a:prstGeom prst="rect">
            <a:avLst/>
          </a:prstGeom>
        </p:spPr>
      </p:pic>
    </p:spTree>
    <p:extLst>
      <p:ext uri="{BB962C8B-B14F-4D97-AF65-F5344CB8AC3E}">
        <p14:creationId xmlns:p14="http://schemas.microsoft.com/office/powerpoint/2010/main" val="36283484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AutoShape 2" descr="https://www.alterfin.be/sites/default/files/field/partner/triodos-bank-logo_ENG.jpeg"/>
          <p:cNvSpPr>
            <a:spLocks noChangeAspect="1" noChangeArrowheads="1"/>
          </p:cNvSpPr>
          <p:nvPr/>
        </p:nvSpPr>
        <p:spPr bwMode="auto">
          <a:xfrm>
            <a:off x="54299" y="-123826"/>
            <a:ext cx="260637" cy="276451"/>
          </a:xfrm>
          <a:prstGeom prst="rect">
            <a:avLst/>
          </a:prstGeom>
          <a:noFill/>
        </p:spPr>
        <p:txBody>
          <a:bodyPr vert="horz" wrap="square" lIns="80133" tIns="40067" rIns="80133" bIns="40067" numCol="1" anchor="t" anchorCtr="0" compatLnSpc="1">
            <a:prstTxWarp prst="textNoShape">
              <a:avLst/>
            </a:prstTxWarp>
          </a:bodyPr>
          <a:lstStyle/>
          <a:p>
            <a:endParaRPr lang="es-ES"/>
          </a:p>
        </p:txBody>
      </p:sp>
      <p:pic>
        <p:nvPicPr>
          <p:cNvPr id="6" name="5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6296" y="213717"/>
            <a:ext cx="1727646" cy="967130"/>
          </a:xfrm>
          <a:prstGeom prst="rect">
            <a:avLst/>
          </a:prstGeom>
        </p:spPr>
      </p:pic>
      <p:pic>
        <p:nvPicPr>
          <p:cNvPr id="4" name="Imagen 3">
            <a:extLst>
              <a:ext uri="{FF2B5EF4-FFF2-40B4-BE49-F238E27FC236}">
                <a16:creationId xmlns:a16="http://schemas.microsoft.com/office/drawing/2014/main" id="{55CD0844-9213-9339-E654-86D2B7BADECD}"/>
              </a:ext>
            </a:extLst>
          </p:cNvPr>
          <p:cNvPicPr>
            <a:picLocks noChangeAspect="1"/>
          </p:cNvPicPr>
          <p:nvPr/>
        </p:nvPicPr>
        <p:blipFill rotWithShape="1">
          <a:blip r:embed="rId3"/>
          <a:srcRect l="9051" t="27589" r="36613" b="20586"/>
          <a:stretch/>
        </p:blipFill>
        <p:spPr>
          <a:xfrm>
            <a:off x="528614" y="1412776"/>
            <a:ext cx="8086772" cy="4336385"/>
          </a:xfrm>
          <a:prstGeom prst="rect">
            <a:avLst/>
          </a:prstGeom>
        </p:spPr>
      </p:pic>
      <p:sp>
        <p:nvSpPr>
          <p:cNvPr id="7" name="1 Título">
            <a:extLst>
              <a:ext uri="{FF2B5EF4-FFF2-40B4-BE49-F238E27FC236}">
                <a16:creationId xmlns:a16="http://schemas.microsoft.com/office/drawing/2014/main" id="{3F7F8EEA-D822-BC3C-8E3B-6C25AE6887E5}"/>
              </a:ext>
            </a:extLst>
          </p:cNvPr>
          <p:cNvSpPr txBox="1">
            <a:spLocks/>
          </p:cNvSpPr>
          <p:nvPr/>
        </p:nvSpPr>
        <p:spPr>
          <a:xfrm>
            <a:off x="367349" y="429157"/>
            <a:ext cx="7772400" cy="1143000"/>
          </a:xfrm>
          <a:prstGeom prst="rect">
            <a:avLst/>
          </a:prstGeom>
        </p:spPr>
        <p:txBody>
          <a:bodyP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defTabSz="914400"/>
            <a:r>
              <a:rPr lang="es-ES" b="1" dirty="0"/>
              <a:t>Hacia dónde vamos…</a:t>
            </a:r>
          </a:p>
        </p:txBody>
      </p:sp>
    </p:spTree>
    <p:extLst>
      <p:ext uri="{BB962C8B-B14F-4D97-AF65-F5344CB8AC3E}">
        <p14:creationId xmlns:p14="http://schemas.microsoft.com/office/powerpoint/2010/main" val="39884223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AutoShape 2" descr="https://www.alterfin.be/sites/default/files/field/partner/triodos-bank-logo_ENG.jpeg"/>
          <p:cNvSpPr>
            <a:spLocks noChangeAspect="1" noChangeArrowheads="1"/>
          </p:cNvSpPr>
          <p:nvPr/>
        </p:nvSpPr>
        <p:spPr bwMode="auto">
          <a:xfrm>
            <a:off x="54299" y="-123826"/>
            <a:ext cx="260637" cy="276451"/>
          </a:xfrm>
          <a:prstGeom prst="rect">
            <a:avLst/>
          </a:prstGeom>
          <a:noFill/>
        </p:spPr>
        <p:txBody>
          <a:bodyPr vert="horz" wrap="square" lIns="80133" tIns="40067" rIns="80133" bIns="40067" numCol="1" anchor="t" anchorCtr="0" compatLnSpc="1">
            <a:prstTxWarp prst="textNoShape">
              <a:avLst/>
            </a:prstTxWarp>
          </a:bodyPr>
          <a:lstStyle/>
          <a:p>
            <a:endParaRPr lang="es-ES"/>
          </a:p>
        </p:txBody>
      </p:sp>
      <p:pic>
        <p:nvPicPr>
          <p:cNvPr id="307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974" t="9643" r="2812" b="9000"/>
          <a:stretch/>
        </p:blipFill>
        <p:spPr bwMode="auto">
          <a:xfrm>
            <a:off x="1327759" y="1131911"/>
            <a:ext cx="3244241" cy="814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936" y="1923675"/>
            <a:ext cx="2962765" cy="1664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4754" y="699925"/>
            <a:ext cx="1521727" cy="152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936" y="3419846"/>
            <a:ext cx="38100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rotWithShape="1">
          <a:blip r:embed="rId6">
            <a:extLst>
              <a:ext uri="{28A0092B-C50C-407E-A947-70E740481C1C}">
                <a14:useLocalDpi xmlns:a14="http://schemas.microsoft.com/office/drawing/2010/main" val="0"/>
              </a:ext>
            </a:extLst>
          </a:blip>
          <a:srcRect l="15151" t="22499" r="14164" b="29074"/>
          <a:stretch/>
        </p:blipFill>
        <p:spPr bwMode="auto">
          <a:xfrm>
            <a:off x="4505950" y="2287092"/>
            <a:ext cx="3735971" cy="1343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Imagen 1">
            <a:extLst>
              <a:ext uri="{FF2B5EF4-FFF2-40B4-BE49-F238E27FC236}">
                <a16:creationId xmlns:a16="http://schemas.microsoft.com/office/drawing/2014/main" id="{D71366C3-BCE2-DB4A-6312-6486BC838CDE}"/>
              </a:ext>
            </a:extLst>
          </p:cNvPr>
          <p:cNvPicPr>
            <a:picLocks noChangeAspect="1"/>
          </p:cNvPicPr>
          <p:nvPr/>
        </p:nvPicPr>
        <p:blipFill>
          <a:blip r:embed="rId7"/>
          <a:stretch>
            <a:fillRect/>
          </a:stretch>
        </p:blipFill>
        <p:spPr>
          <a:xfrm>
            <a:off x="4788024" y="3598357"/>
            <a:ext cx="2724759" cy="1235551"/>
          </a:xfrm>
          <a:prstGeom prst="rect">
            <a:avLst/>
          </a:prstGeom>
        </p:spPr>
      </p:pic>
      <p:pic>
        <p:nvPicPr>
          <p:cNvPr id="3" name="Imagen 2">
            <a:extLst>
              <a:ext uri="{FF2B5EF4-FFF2-40B4-BE49-F238E27FC236}">
                <a16:creationId xmlns:a16="http://schemas.microsoft.com/office/drawing/2014/main" id="{1EE7B2F8-D826-3DF3-25D9-8A74ED90DADC}"/>
              </a:ext>
            </a:extLst>
          </p:cNvPr>
          <p:cNvPicPr>
            <a:picLocks noChangeAspect="1"/>
          </p:cNvPicPr>
          <p:nvPr/>
        </p:nvPicPr>
        <p:blipFill>
          <a:blip r:embed="rId8"/>
          <a:stretch>
            <a:fillRect/>
          </a:stretch>
        </p:blipFill>
        <p:spPr>
          <a:xfrm>
            <a:off x="299013" y="5116883"/>
            <a:ext cx="3057525" cy="1495425"/>
          </a:xfrm>
          <a:prstGeom prst="rect">
            <a:avLst/>
          </a:prstGeom>
        </p:spPr>
      </p:pic>
      <p:pic>
        <p:nvPicPr>
          <p:cNvPr id="1026" name="Picture 2">
            <a:extLst>
              <a:ext uri="{FF2B5EF4-FFF2-40B4-BE49-F238E27FC236}">
                <a16:creationId xmlns:a16="http://schemas.microsoft.com/office/drawing/2014/main" id="{923C5567-8DF9-5913-B081-5468A7AC65D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15271" y="5409111"/>
            <a:ext cx="2854846" cy="9109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l BBVA actualiza (mal) su logo después de 30 años">
            <a:extLst>
              <a:ext uri="{FF2B5EF4-FFF2-40B4-BE49-F238E27FC236}">
                <a16:creationId xmlns:a16="http://schemas.microsoft.com/office/drawing/2014/main" id="{C89538C1-668B-9A98-35B8-5AAFBE596FB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99476" y="5188952"/>
            <a:ext cx="2045511" cy="1131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85258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AutoShape 2" descr="https://www.alterfin.be/sites/default/files/field/partner/triodos-bank-logo_ENG.jpeg"/>
          <p:cNvSpPr>
            <a:spLocks noChangeAspect="1" noChangeArrowheads="1"/>
          </p:cNvSpPr>
          <p:nvPr/>
        </p:nvSpPr>
        <p:spPr bwMode="auto">
          <a:xfrm>
            <a:off x="54299" y="-123826"/>
            <a:ext cx="260637" cy="276451"/>
          </a:xfrm>
          <a:prstGeom prst="rect">
            <a:avLst/>
          </a:prstGeom>
          <a:noFill/>
        </p:spPr>
        <p:txBody>
          <a:bodyPr vert="horz" wrap="square" lIns="80133" tIns="40067" rIns="80133" bIns="40067" numCol="1" anchor="t" anchorCtr="0" compatLnSpc="1">
            <a:prstTxWarp prst="textNoShape">
              <a:avLst/>
            </a:prstTxWarp>
          </a:bodyPr>
          <a:lstStyle/>
          <a:p>
            <a:endParaRPr lang="es-ES"/>
          </a:p>
        </p:txBody>
      </p:sp>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6296" y="213717"/>
            <a:ext cx="1727646" cy="967130"/>
          </a:xfrm>
          <a:prstGeom prst="rect">
            <a:avLst/>
          </a:prstGeom>
        </p:spPr>
      </p:pic>
      <p:sp>
        <p:nvSpPr>
          <p:cNvPr id="2" name="1 Rectángulo"/>
          <p:cNvSpPr/>
          <p:nvPr/>
        </p:nvSpPr>
        <p:spPr>
          <a:xfrm>
            <a:off x="314936" y="1052736"/>
            <a:ext cx="8352928" cy="4247317"/>
          </a:xfrm>
          <a:prstGeom prst="rect">
            <a:avLst/>
          </a:prstGeom>
        </p:spPr>
        <p:txBody>
          <a:bodyPr wrap="square">
            <a:spAutoFit/>
          </a:bodyPr>
          <a:lstStyle/>
          <a:p>
            <a:r>
              <a:rPr lang="es-ES" b="1" u="sng" dirty="0">
                <a:latin typeface="Calibri" panose="020F0502020204030204" pitchFamily="34" charset="0"/>
                <a:cs typeface="Calibri" panose="020F0502020204030204" pitchFamily="34" charset="0"/>
              </a:rPr>
              <a:t>Trabajo grupal: Mirando al detalle los reportes integrados</a:t>
            </a:r>
            <a:endParaRPr lang="es-AR" dirty="0">
              <a:latin typeface="Calibri" panose="020F0502020204030204" pitchFamily="34" charset="0"/>
              <a:cs typeface="Calibri" panose="020F0502020204030204" pitchFamily="34" charset="0"/>
            </a:endParaRPr>
          </a:p>
          <a:p>
            <a:r>
              <a:rPr lang="es-ES" dirty="0">
                <a:latin typeface="Calibri" panose="020F0502020204030204" pitchFamily="34" charset="0"/>
                <a:cs typeface="Calibri" panose="020F0502020204030204" pitchFamily="34" charset="0"/>
              </a:rPr>
              <a:t> </a:t>
            </a:r>
            <a:endParaRPr lang="es-AR" dirty="0">
              <a:latin typeface="Calibri" panose="020F0502020204030204" pitchFamily="34" charset="0"/>
              <a:cs typeface="Calibri" panose="020F0502020204030204" pitchFamily="34" charset="0"/>
            </a:endParaRPr>
          </a:p>
          <a:p>
            <a:r>
              <a:rPr lang="es-ES" b="1" dirty="0">
                <a:latin typeface="Calibri" panose="020F0502020204030204" pitchFamily="34" charset="0"/>
                <a:cs typeface="Calibri" panose="020F0502020204030204" pitchFamily="34" charset="0"/>
              </a:rPr>
              <a:t>Consignas</a:t>
            </a:r>
            <a:endParaRPr lang="es-AR" dirty="0">
              <a:latin typeface="Calibri" panose="020F0502020204030204" pitchFamily="34" charset="0"/>
              <a:cs typeface="Calibri" panose="020F0502020204030204" pitchFamily="34" charset="0"/>
            </a:endParaRPr>
          </a:p>
          <a:p>
            <a:r>
              <a:rPr lang="es-ES" b="1" dirty="0">
                <a:latin typeface="Calibri" panose="020F0502020204030204" pitchFamily="34" charset="0"/>
                <a:cs typeface="Calibri" panose="020F0502020204030204" pitchFamily="34" charset="0"/>
              </a:rPr>
              <a:t> </a:t>
            </a:r>
            <a:endParaRPr lang="es-AR" dirty="0">
              <a:latin typeface="Calibri" panose="020F0502020204030204" pitchFamily="34" charset="0"/>
              <a:cs typeface="Calibri" panose="020F0502020204030204" pitchFamily="34" charset="0"/>
            </a:endParaRPr>
          </a:p>
          <a:p>
            <a:r>
              <a:rPr lang="es-ES" dirty="0">
                <a:latin typeface="Calibri" panose="020F0502020204030204" pitchFamily="34" charset="0"/>
                <a:cs typeface="Calibri" panose="020F0502020204030204" pitchFamily="34" charset="0"/>
              </a:rPr>
              <a:t>Según el Reporte </a:t>
            </a:r>
            <a:r>
              <a:rPr lang="es-MX" dirty="0">
                <a:latin typeface="Calibri" panose="020F0502020204030204" pitchFamily="34" charset="0"/>
                <a:cs typeface="Calibri" panose="020F0502020204030204" pitchFamily="34" charset="0"/>
              </a:rPr>
              <a:t>Integrado de Banco Galicia / BBVA Argentina</a:t>
            </a:r>
            <a:endParaRPr lang="es-AR" dirty="0">
              <a:latin typeface="Calibri" panose="020F0502020204030204" pitchFamily="34" charset="0"/>
              <a:cs typeface="Calibri" panose="020F0502020204030204" pitchFamily="34" charset="0"/>
            </a:endParaRPr>
          </a:p>
          <a:p>
            <a:r>
              <a:rPr lang="es-ES" dirty="0">
                <a:latin typeface="Calibri" panose="020F0502020204030204" pitchFamily="34" charset="0"/>
                <a:cs typeface="Calibri" panose="020F0502020204030204" pitchFamily="34" charset="0"/>
              </a:rPr>
              <a:t> </a:t>
            </a:r>
            <a:endParaRPr lang="es-AR" dirty="0">
              <a:latin typeface="Calibri" panose="020F0502020204030204" pitchFamily="34" charset="0"/>
              <a:cs typeface="Calibri" panose="020F0502020204030204" pitchFamily="34" charset="0"/>
            </a:endParaRPr>
          </a:p>
          <a:p>
            <a:r>
              <a:rPr lang="es-ES" dirty="0">
                <a:latin typeface="Calibri" panose="020F0502020204030204" pitchFamily="34" charset="0"/>
                <a:cs typeface="Calibri" panose="020F0502020204030204" pitchFamily="34" charset="0"/>
              </a:rPr>
              <a:t>Responder en cada grupo:</a:t>
            </a:r>
            <a:endParaRPr lang="es-AR" dirty="0">
              <a:latin typeface="Calibri" panose="020F0502020204030204" pitchFamily="34" charset="0"/>
              <a:cs typeface="Calibri" panose="020F0502020204030204" pitchFamily="34" charset="0"/>
            </a:endParaRPr>
          </a:p>
          <a:p>
            <a:r>
              <a:rPr lang="es-ES" dirty="0">
                <a:latin typeface="Calibri" panose="020F0502020204030204" pitchFamily="34" charset="0"/>
                <a:cs typeface="Calibri" panose="020F0502020204030204" pitchFamily="34" charset="0"/>
              </a:rPr>
              <a:t> </a:t>
            </a:r>
            <a:endParaRPr lang="es-AR" dirty="0">
              <a:latin typeface="Calibri" panose="020F0502020204030204" pitchFamily="34" charset="0"/>
              <a:cs typeface="Calibri" panose="020F0502020204030204" pitchFamily="34" charset="0"/>
            </a:endParaRPr>
          </a:p>
          <a:p>
            <a:pPr marL="342900" lvl="0" indent="-342900">
              <a:buFont typeface="+mj-lt"/>
              <a:buAutoNum type="arabicPeriod"/>
            </a:pPr>
            <a:r>
              <a:rPr lang="es-ES" dirty="0">
                <a:latin typeface="Calibri" panose="020F0502020204030204" pitchFamily="34" charset="0"/>
                <a:cs typeface="Calibri" panose="020F0502020204030204" pitchFamily="34" charset="0"/>
              </a:rPr>
              <a:t>Identificar el modelo de creación de valor de la empresa. ¿Con qué indicadores económicos, sociales y ambientales evalúa la empresa su desempeño? </a:t>
            </a:r>
            <a:endParaRPr lang="es-AR" dirty="0">
              <a:latin typeface="Calibri" panose="020F0502020204030204" pitchFamily="34" charset="0"/>
              <a:cs typeface="Calibri" panose="020F0502020204030204" pitchFamily="34" charset="0"/>
            </a:endParaRPr>
          </a:p>
          <a:p>
            <a:pPr marL="342900" lvl="0" indent="-342900">
              <a:buFont typeface="+mj-lt"/>
              <a:buAutoNum type="arabicPeriod"/>
            </a:pPr>
            <a:r>
              <a:rPr lang="es-ES" dirty="0">
                <a:latin typeface="Calibri" panose="020F0502020204030204" pitchFamily="34" charset="0"/>
                <a:cs typeface="Calibri" panose="020F0502020204030204" pitchFamily="34" charset="0"/>
              </a:rPr>
              <a:t>¿De qué manera la empresa genera valor para los 6 capitales del Reporte Integrado?</a:t>
            </a:r>
            <a:endParaRPr lang="es-AR" dirty="0">
              <a:latin typeface="Calibri" panose="020F0502020204030204" pitchFamily="34" charset="0"/>
              <a:cs typeface="Calibri" panose="020F0502020204030204" pitchFamily="34" charset="0"/>
            </a:endParaRPr>
          </a:p>
          <a:p>
            <a:pPr marL="342900" indent="-342900">
              <a:buFont typeface="+mj-lt"/>
              <a:buAutoNum type="arabicPeriod"/>
            </a:pPr>
            <a:endParaRPr lang="es-AR" dirty="0">
              <a:latin typeface="Calibri" panose="020F0502020204030204" pitchFamily="34" charset="0"/>
              <a:cs typeface="Calibri" panose="020F0502020204030204" pitchFamily="34" charset="0"/>
            </a:endParaRPr>
          </a:p>
          <a:p>
            <a:pPr marL="342900" lvl="0" indent="-342900">
              <a:buAutoNum type="arabicPeriod" startAt="3"/>
            </a:pPr>
            <a:r>
              <a:rPr lang="es-ES" dirty="0">
                <a:latin typeface="Calibri" panose="020F0502020204030204" pitchFamily="34" charset="0"/>
                <a:cs typeface="Calibri" panose="020F0502020204030204" pitchFamily="34" charset="0"/>
              </a:rPr>
              <a:t>¿Encuentran alguna diferencia en relación a un reporte de sustentabilidad tradicional?</a:t>
            </a:r>
          </a:p>
          <a:p>
            <a:pPr marL="342900" lvl="0" indent="-342900">
              <a:buAutoNum type="arabicPeriod" startAt="3"/>
            </a:pPr>
            <a:endParaRPr lang="es-ES" dirty="0"/>
          </a:p>
        </p:txBody>
      </p:sp>
    </p:spTree>
    <p:extLst>
      <p:ext uri="{BB962C8B-B14F-4D97-AF65-F5344CB8AC3E}">
        <p14:creationId xmlns:p14="http://schemas.microsoft.com/office/powerpoint/2010/main" val="16747266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AutoShape 2" descr="https://www.alterfin.be/sites/default/files/field/partner/triodos-bank-logo_ENG.jpeg"/>
          <p:cNvSpPr>
            <a:spLocks noChangeAspect="1" noChangeArrowheads="1"/>
          </p:cNvSpPr>
          <p:nvPr/>
        </p:nvSpPr>
        <p:spPr bwMode="auto">
          <a:xfrm>
            <a:off x="54299" y="-123826"/>
            <a:ext cx="260637" cy="276451"/>
          </a:xfrm>
          <a:prstGeom prst="rect">
            <a:avLst/>
          </a:prstGeom>
          <a:noFill/>
        </p:spPr>
        <p:txBody>
          <a:bodyPr vert="horz" wrap="square" lIns="80133" tIns="40067" rIns="80133" bIns="40067" numCol="1" anchor="t" anchorCtr="0" compatLnSpc="1">
            <a:prstTxWarp prst="textNoShape">
              <a:avLst/>
            </a:prstTxWarp>
          </a:bodyPr>
          <a:lstStyle/>
          <a:p>
            <a:endParaRPr lang="es-ES"/>
          </a:p>
        </p:txBody>
      </p:sp>
      <p:pic>
        <p:nvPicPr>
          <p:cNvPr id="307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974" t="9643" r="2812" b="9000"/>
          <a:stretch/>
        </p:blipFill>
        <p:spPr bwMode="auto">
          <a:xfrm>
            <a:off x="5819391" y="84024"/>
            <a:ext cx="3244241" cy="814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Imagen 2">
            <a:extLst>
              <a:ext uri="{FF2B5EF4-FFF2-40B4-BE49-F238E27FC236}">
                <a16:creationId xmlns:a16="http://schemas.microsoft.com/office/drawing/2014/main" id="{1EA86621-9C6F-95D4-A84C-B2538A57FA02}"/>
              </a:ext>
            </a:extLst>
          </p:cNvPr>
          <p:cNvPicPr>
            <a:picLocks noChangeAspect="1"/>
          </p:cNvPicPr>
          <p:nvPr/>
        </p:nvPicPr>
        <p:blipFill rotWithShape="1">
          <a:blip r:embed="rId3"/>
          <a:srcRect l="24013" t="20514" r="12200" b="5507"/>
          <a:stretch/>
        </p:blipFill>
        <p:spPr>
          <a:xfrm>
            <a:off x="184616" y="1052736"/>
            <a:ext cx="8879015" cy="5809727"/>
          </a:xfrm>
          <a:prstGeom prst="rect">
            <a:avLst/>
          </a:prstGeom>
        </p:spPr>
      </p:pic>
    </p:spTree>
    <p:extLst>
      <p:ext uri="{BB962C8B-B14F-4D97-AF65-F5344CB8AC3E}">
        <p14:creationId xmlns:p14="http://schemas.microsoft.com/office/powerpoint/2010/main" val="26690751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2 Subtítulo"/>
          <p:cNvSpPr>
            <a:spLocks noGrp="1"/>
          </p:cNvSpPr>
          <p:nvPr>
            <p:ph type="subTitle" idx="1"/>
          </p:nvPr>
        </p:nvSpPr>
        <p:spPr>
          <a:xfrm>
            <a:off x="1187624" y="1700808"/>
            <a:ext cx="6696744" cy="3744415"/>
          </a:xfrm>
        </p:spPr>
        <p:txBody>
          <a:bodyPr>
            <a:normAutofit/>
          </a:bodyPr>
          <a:lstStyle/>
          <a:p>
            <a:r>
              <a:rPr lang="es-MX" sz="3600" b="1" dirty="0">
                <a:latin typeface="Calibri" pitchFamily="34" charset="0"/>
              </a:rPr>
              <a:t>4# Nuevos modelos de negocios</a:t>
            </a:r>
          </a:p>
          <a:p>
            <a:endParaRPr lang="es-MX" sz="3600" b="1" dirty="0">
              <a:latin typeface="Calibri" pitchFamily="34" charset="0"/>
            </a:endParaRPr>
          </a:p>
        </p:txBody>
      </p:sp>
      <p:pic>
        <p:nvPicPr>
          <p:cNvPr id="5" name="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6296" y="213717"/>
            <a:ext cx="1727646" cy="967130"/>
          </a:xfrm>
          <a:prstGeom prst="rect">
            <a:avLst/>
          </a:prstGeom>
        </p:spPr>
      </p:pic>
    </p:spTree>
    <p:extLst>
      <p:ext uri="{BB962C8B-B14F-4D97-AF65-F5344CB8AC3E}">
        <p14:creationId xmlns:p14="http://schemas.microsoft.com/office/powerpoint/2010/main" val="36809386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426959" y="6427150"/>
            <a:ext cx="180975" cy="197338"/>
          </a:xfrm>
          <a:prstGeom prst="rect">
            <a:avLst/>
          </a:prstGeom>
        </p:spPr>
        <p:txBody>
          <a:bodyPr vert="horz" wrap="square" lIns="0" tIns="12550" rIns="0" bIns="0" rtlCol="0">
            <a:spAutoFit/>
          </a:bodyPr>
          <a:lstStyle/>
          <a:p>
            <a:pPr marL="12550">
              <a:spcBef>
                <a:spcPts val="100"/>
              </a:spcBef>
            </a:pPr>
            <a:r>
              <a:rPr sz="1200" spc="-60" dirty="0">
                <a:solidFill>
                  <a:srgbClr val="888888"/>
                </a:solidFill>
                <a:latin typeface="Arial"/>
                <a:cs typeface="Arial"/>
              </a:rPr>
              <a:t>13</a:t>
            </a:r>
            <a:endParaRPr sz="1200">
              <a:latin typeface="Arial"/>
              <a:cs typeface="Arial"/>
            </a:endParaRPr>
          </a:p>
        </p:txBody>
      </p:sp>
      <p:sp>
        <p:nvSpPr>
          <p:cNvPr id="4" name="object 4"/>
          <p:cNvSpPr/>
          <p:nvPr/>
        </p:nvSpPr>
        <p:spPr>
          <a:xfrm>
            <a:off x="483312" y="2253360"/>
            <a:ext cx="3534917" cy="2499614"/>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018153" y="2253360"/>
            <a:ext cx="4821808" cy="2521204"/>
          </a:xfrm>
          <a:prstGeom prst="rect">
            <a:avLst/>
          </a:prstGeom>
          <a:blipFill>
            <a:blip r:embed="rId3" cstate="print"/>
            <a:stretch>
              <a:fillRect/>
            </a:stretch>
          </a:blipFill>
        </p:spPr>
        <p:txBody>
          <a:bodyPr wrap="square" lIns="0" tIns="0" rIns="0" bIns="0" rtlCol="0"/>
          <a:lstStyle/>
          <a:p>
            <a:endParaRPr/>
          </a:p>
        </p:txBody>
      </p:sp>
      <p:pic>
        <p:nvPicPr>
          <p:cNvPr id="6" name="5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2280" y="260648"/>
            <a:ext cx="1727646" cy="967130"/>
          </a:xfrm>
          <a:prstGeom prst="rect">
            <a:avLst/>
          </a:prstGeom>
        </p:spPr>
      </p:pic>
    </p:spTree>
    <p:extLst>
      <p:ext uri="{BB962C8B-B14F-4D97-AF65-F5344CB8AC3E}">
        <p14:creationId xmlns:p14="http://schemas.microsoft.com/office/powerpoint/2010/main" val="21549107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C:\Users\lutrera\Pictures\Yunu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548680"/>
            <a:ext cx="5868144" cy="5868144"/>
          </a:xfrm>
          <a:prstGeom prst="rect">
            <a:avLst/>
          </a:prstGeom>
          <a:noFill/>
          <a:extLst>
            <a:ext uri="{909E8E84-426E-40DD-AFC4-6F175D3DCCD1}">
              <a14:hiddenFill xmlns:a14="http://schemas.microsoft.com/office/drawing/2010/main">
                <a:solidFill>
                  <a:srgbClr val="FFFFFF"/>
                </a:solidFill>
              </a14:hiddenFill>
            </a:ext>
          </a:extLst>
        </p:spPr>
      </p:pic>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9653" y="213717"/>
            <a:ext cx="1727646" cy="967130"/>
          </a:xfrm>
          <a:prstGeom prst="rect">
            <a:avLst/>
          </a:prstGeom>
        </p:spPr>
      </p:pic>
    </p:spTree>
    <p:extLst>
      <p:ext uri="{BB962C8B-B14F-4D97-AF65-F5344CB8AC3E}">
        <p14:creationId xmlns:p14="http://schemas.microsoft.com/office/powerpoint/2010/main" val="3872309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body" idx="1"/>
          </p:nvPr>
        </p:nvSpPr>
        <p:spPr>
          <a:xfrm>
            <a:off x="467544" y="1484784"/>
            <a:ext cx="7993062" cy="4321175"/>
          </a:xfrm>
          <a:noFill/>
        </p:spPr>
        <p:txBody>
          <a:bodyPr>
            <a:normAutofit fontScale="92500"/>
          </a:bodyPr>
          <a:lstStyle/>
          <a:p>
            <a:pPr algn="ctr" eaLnBrk="1" hangingPunct="1">
              <a:buFontTx/>
              <a:buNone/>
            </a:pPr>
            <a:r>
              <a:rPr lang="es-ES_tradnl" altLang="es-ES" b="1" dirty="0">
                <a:solidFill>
                  <a:srgbClr val="831E3B"/>
                </a:solidFill>
                <a:latin typeface="Tahoma" panose="020B0604030504040204" pitchFamily="34" charset="0"/>
                <a:ea typeface="Tahoma" panose="020B0604030504040204" pitchFamily="34" charset="0"/>
                <a:cs typeface="Tahoma" panose="020B0604030504040204" pitchFamily="34" charset="0"/>
              </a:rPr>
              <a:t>ESTADOS  CONTABLES</a:t>
            </a:r>
            <a:r>
              <a:rPr lang="es-ES_tradnl" altLang="es-ES" sz="2800" dirty="0">
                <a:latin typeface="Tahoma" panose="020B0604030504040204" pitchFamily="34" charset="0"/>
                <a:ea typeface="Tahoma" panose="020B0604030504040204" pitchFamily="34" charset="0"/>
                <a:cs typeface="Tahoma" panose="020B0604030504040204" pitchFamily="34" charset="0"/>
              </a:rPr>
              <a:t> </a:t>
            </a:r>
          </a:p>
          <a:p>
            <a:pPr marL="0" indent="0" eaLnBrk="1" hangingPunct="1">
              <a:lnSpc>
                <a:spcPct val="110000"/>
              </a:lnSpc>
              <a:buNone/>
            </a:pPr>
            <a:endParaRPr lang="es-ES_tradnl" altLang="es-ES" sz="2800" dirty="0"/>
          </a:p>
          <a:p>
            <a:pPr marL="0" indent="0" algn="ctr">
              <a:lnSpc>
                <a:spcPct val="110000"/>
              </a:lnSpc>
              <a:buNone/>
            </a:pPr>
            <a:r>
              <a:rPr lang="es-ES_tradnl" altLang="es-ES" sz="2800" dirty="0">
                <a:latin typeface="Calibri" panose="020F0502020204030204" pitchFamily="34" charset="0"/>
                <a:cs typeface="Calibri" panose="020F0502020204030204" pitchFamily="34" charset="0"/>
              </a:rPr>
              <a:t>El objetivo principal es proveer de información sobre el </a:t>
            </a:r>
            <a:r>
              <a:rPr lang="es-ES_tradnl" altLang="es-ES" sz="2800" u="sng" dirty="0">
                <a:latin typeface="Calibri" panose="020F0502020204030204" pitchFamily="34" charset="0"/>
                <a:cs typeface="Calibri" panose="020F0502020204030204" pitchFamily="34" charset="0"/>
              </a:rPr>
              <a:t>patrimonio</a:t>
            </a:r>
            <a:r>
              <a:rPr lang="es-ES_tradnl" altLang="es-ES" sz="2800" dirty="0">
                <a:latin typeface="Calibri" panose="020F0502020204030204" pitchFamily="34" charset="0"/>
                <a:cs typeface="Calibri" panose="020F0502020204030204" pitchFamily="34" charset="0"/>
              </a:rPr>
              <a:t> de una empresa a una fecha determinada y sobre su </a:t>
            </a:r>
            <a:r>
              <a:rPr lang="es-ES_tradnl" altLang="es-ES" sz="2800" u="sng" dirty="0">
                <a:latin typeface="Calibri" panose="020F0502020204030204" pitchFamily="34" charset="0"/>
                <a:cs typeface="Calibri" panose="020F0502020204030204" pitchFamily="34" charset="0"/>
              </a:rPr>
              <a:t>evolución</a:t>
            </a:r>
            <a:r>
              <a:rPr lang="es-ES_tradnl" altLang="es-ES" sz="2800" dirty="0">
                <a:latin typeface="Calibri" panose="020F0502020204030204" pitchFamily="34" charset="0"/>
                <a:cs typeface="Calibri" panose="020F0502020204030204" pitchFamily="34" charset="0"/>
              </a:rPr>
              <a:t> económica y financiera durante un período, para facilitar la toma de decisiones económicas. </a:t>
            </a:r>
          </a:p>
          <a:p>
            <a:pPr marL="0" indent="0">
              <a:lnSpc>
                <a:spcPct val="110000"/>
              </a:lnSpc>
              <a:buNone/>
            </a:pPr>
            <a:endParaRPr lang="es-ES_tradnl" altLang="es-ES" sz="2800" dirty="0">
              <a:latin typeface="Calibri" panose="020F0502020204030204" pitchFamily="34" charset="0"/>
              <a:cs typeface="Calibri" panose="020F0502020204030204" pitchFamily="34" charset="0"/>
            </a:endParaRPr>
          </a:p>
          <a:p>
            <a:pPr marL="0" indent="0" algn="ctr">
              <a:lnSpc>
                <a:spcPct val="110000"/>
              </a:lnSpc>
              <a:buNone/>
            </a:pPr>
            <a:r>
              <a:rPr lang="es-ES_tradnl" altLang="es-ES" sz="2800" dirty="0">
                <a:latin typeface="Calibri" panose="020F0502020204030204" pitchFamily="34" charset="0"/>
                <a:cs typeface="Calibri" panose="020F0502020204030204" pitchFamily="34" charset="0"/>
              </a:rPr>
              <a:t>S</a:t>
            </a:r>
            <a:r>
              <a:rPr lang="es-MX" altLang="es-ES" sz="2800" dirty="0" err="1">
                <a:latin typeface="Calibri" panose="020F0502020204030204" pitchFamily="34" charset="0"/>
                <a:cs typeface="Calibri" panose="020F0502020204030204" pitchFamily="34" charset="0"/>
              </a:rPr>
              <a:t>on</a:t>
            </a:r>
            <a:r>
              <a:rPr lang="es-MX" altLang="es-ES" sz="2800" dirty="0">
                <a:latin typeface="Calibri" panose="020F0502020204030204" pitchFamily="34" charset="0"/>
                <a:cs typeface="Calibri" panose="020F0502020204030204" pitchFamily="34" charset="0"/>
              </a:rPr>
              <a:t> el instrumento para comunicar los resultados económicos de los negocios.</a:t>
            </a:r>
          </a:p>
          <a:p>
            <a:pPr marL="0" indent="0" eaLnBrk="1" hangingPunct="1">
              <a:lnSpc>
                <a:spcPct val="110000"/>
              </a:lnSpc>
              <a:buNone/>
            </a:pPr>
            <a:endParaRPr lang="es-ES_tradnl" altLang="es-ES" sz="2800" dirty="0"/>
          </a:p>
        </p:txBody>
      </p:sp>
      <p:pic>
        <p:nvPicPr>
          <p:cNvPr id="3" name="2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2075" y="213717"/>
            <a:ext cx="1727646" cy="967130"/>
          </a:xfrm>
          <a:prstGeom prst="rect">
            <a:avLst/>
          </a:prstGeom>
        </p:spPr>
      </p:pic>
    </p:spTree>
    <p:extLst>
      <p:ext uri="{BB962C8B-B14F-4D97-AF65-F5344CB8AC3E}">
        <p14:creationId xmlns:p14="http://schemas.microsoft.com/office/powerpoint/2010/main" val="20751544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14 Título"/>
          <p:cNvSpPr>
            <a:spLocks noGrp="1"/>
          </p:cNvSpPr>
          <p:nvPr>
            <p:ph type="title"/>
          </p:nvPr>
        </p:nvSpPr>
        <p:spPr>
          <a:xfrm>
            <a:off x="539552" y="-171400"/>
            <a:ext cx="7924800" cy="1143000"/>
          </a:xfrm>
        </p:spPr>
        <p:txBody>
          <a:bodyPr/>
          <a:lstStyle/>
          <a:p>
            <a:r>
              <a:rPr lang="es-AR" dirty="0"/>
              <a:t>Empresas sociales</a:t>
            </a:r>
            <a:endParaRPr lang="es-ES" dirty="0"/>
          </a:p>
        </p:txBody>
      </p:sp>
      <p:graphicFrame>
        <p:nvGraphicFramePr>
          <p:cNvPr id="2" name="1 Diagrama"/>
          <p:cNvGraphicFramePr/>
          <p:nvPr>
            <p:extLst>
              <p:ext uri="{D42A27DB-BD31-4B8C-83A1-F6EECF244321}">
                <p14:modId xmlns:p14="http://schemas.microsoft.com/office/powerpoint/2010/main" val="4063801081"/>
              </p:ext>
            </p:extLst>
          </p:nvPr>
        </p:nvGraphicFramePr>
        <p:xfrm>
          <a:off x="714348" y="1268761"/>
          <a:ext cx="7890100" cy="5040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3 Imagen"/>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36296" y="213717"/>
            <a:ext cx="1727646" cy="96713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3">
            <a:extLst>
              <a:ext uri="{FF2B5EF4-FFF2-40B4-BE49-F238E27FC236}">
                <a16:creationId xmlns:a16="http://schemas.microsoft.com/office/drawing/2014/main" id="{7124EB55-99A3-464F-9ADD-998CD4782A42}"/>
              </a:ext>
            </a:extLst>
          </p:cNvPr>
          <p:cNvSpPr txBox="1"/>
          <p:nvPr/>
        </p:nvSpPr>
        <p:spPr>
          <a:xfrm>
            <a:off x="700355" y="1173117"/>
            <a:ext cx="4147457"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2700" b="1" i="0" u="none" strike="noStrike" kern="1200" cap="none" spc="0" normalizeH="0" baseline="0" noProof="0" dirty="0" err="1">
                <a:ln>
                  <a:noFill/>
                </a:ln>
                <a:solidFill>
                  <a:srgbClr val="AF165C"/>
                </a:solidFill>
                <a:effectLst/>
                <a:uLnTx/>
                <a:uFillTx/>
                <a:latin typeface="Exo 2" pitchFamily="2" charset="77"/>
                <a:ea typeface="+mn-ea"/>
                <a:cs typeface="+mn-cs"/>
              </a:rPr>
              <a:t>Grameen</a:t>
            </a:r>
            <a:r>
              <a:rPr kumimoji="0" lang="es-MX" sz="2700" b="1" i="0" u="none" strike="noStrike" kern="1200" cap="none" spc="0" normalizeH="0" baseline="0" noProof="0" dirty="0">
                <a:ln>
                  <a:noFill/>
                </a:ln>
                <a:solidFill>
                  <a:srgbClr val="AF165C"/>
                </a:solidFill>
                <a:effectLst/>
                <a:uLnTx/>
                <a:uFillTx/>
                <a:latin typeface="Exo 2" pitchFamily="2" charset="77"/>
                <a:ea typeface="+mn-ea"/>
                <a:cs typeface="+mn-cs"/>
              </a:rPr>
              <a:t> Danone</a:t>
            </a:r>
          </a:p>
        </p:txBody>
      </p:sp>
      <p:pic>
        <p:nvPicPr>
          <p:cNvPr id="6" name="Picture 5">
            <a:extLst>
              <a:ext uri="{FF2B5EF4-FFF2-40B4-BE49-F238E27FC236}">
                <a16:creationId xmlns:a16="http://schemas.microsoft.com/office/drawing/2014/main" id="{89D0A61D-4791-4738-9C45-FE846E9FA4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2795049"/>
            <a:ext cx="3067622" cy="1426039"/>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uadroTexto 7">
            <a:extLst>
              <a:ext uri="{FF2B5EF4-FFF2-40B4-BE49-F238E27FC236}">
                <a16:creationId xmlns:a16="http://schemas.microsoft.com/office/drawing/2014/main" id="{3028529A-23C7-49E5-BB5D-F32BB5451898}"/>
              </a:ext>
            </a:extLst>
          </p:cNvPr>
          <p:cNvSpPr txBox="1"/>
          <p:nvPr/>
        </p:nvSpPr>
        <p:spPr>
          <a:xfrm>
            <a:off x="1547664" y="5013176"/>
            <a:ext cx="4641573" cy="840230"/>
          </a:xfrm>
          <a:prstGeom prst="rect">
            <a:avLst/>
          </a:prstGeom>
          <a:noFill/>
        </p:spPr>
        <p:txBody>
          <a:bodyPr wrap="square">
            <a:spAutoFit/>
          </a:bodyPr>
          <a:lstStyle/>
          <a:p>
            <a:pPr marL="0" marR="0" lvl="0" indent="0" algn="ctr" defTabSz="642847" rtl="0" eaLnBrk="1" fontAlgn="auto" latinLnBrk="0" hangingPunct="1">
              <a:lnSpc>
                <a:spcPct val="90000"/>
              </a:lnSpc>
              <a:spcBef>
                <a:spcPts val="0"/>
              </a:spcBef>
              <a:spcAft>
                <a:spcPct val="35000"/>
              </a:spcAft>
              <a:buClr>
                <a:srgbClr val="000000"/>
              </a:buClr>
              <a:buSzPct val="100000"/>
              <a:buFontTx/>
              <a:buNone/>
              <a:tabLst/>
              <a:defRPr/>
            </a:pPr>
            <a:r>
              <a:rPr kumimoji="0" lang="en-US" sz="1350" b="1" i="1" u="none" strike="noStrike" kern="1200" cap="none" spc="0" normalizeH="0" baseline="0" noProof="0" dirty="0">
                <a:ln>
                  <a:noFill/>
                </a:ln>
                <a:solidFill>
                  <a:prstClr val="white"/>
                </a:solidFill>
                <a:effectLst/>
                <a:uLnTx/>
                <a:uFillTx/>
                <a:latin typeface="Calibri"/>
                <a:ea typeface="+mn-ea"/>
                <a:cs typeface="+mn-cs"/>
              </a:rPr>
              <a:t>“</a:t>
            </a:r>
            <a:r>
              <a:rPr kumimoji="0" lang="en-US" sz="1350" b="1" i="1" u="none" strike="noStrike" kern="1200" cap="none" spc="0" normalizeH="0" baseline="0" noProof="0" dirty="0">
                <a:ln>
                  <a:noFill/>
                </a:ln>
                <a:solidFill>
                  <a:prstClr val="black"/>
                </a:solidFill>
                <a:effectLst/>
                <a:uLnTx/>
                <a:uFillTx/>
                <a:latin typeface="Calibri"/>
                <a:ea typeface="+mn-ea"/>
                <a:cs typeface="+mn-cs"/>
              </a:rPr>
              <a:t>We want to start a company in Bangladesh that will tackle child malnourishment. If you want to use part of your dividend to invest in this company, please sign up and tell us what percentage you want to put in” </a:t>
            </a:r>
            <a:endParaRPr kumimoji="0" lang="es-ES" sz="1350" b="0" i="0" u="none" strike="noStrike" kern="1200" cap="none" spc="0" normalizeH="0" baseline="0" noProof="0" dirty="0">
              <a:ln>
                <a:noFill/>
              </a:ln>
              <a:solidFill>
                <a:prstClr val="black"/>
              </a:solidFill>
              <a:effectLst/>
              <a:uLnTx/>
              <a:uFillTx/>
              <a:latin typeface="Calibri"/>
              <a:ea typeface="+mn-ea"/>
              <a:cs typeface="+mn-cs"/>
            </a:endParaRPr>
          </a:p>
        </p:txBody>
      </p:sp>
      <p:pic>
        <p:nvPicPr>
          <p:cNvPr id="9" name="Picture 4">
            <a:extLst>
              <a:ext uri="{FF2B5EF4-FFF2-40B4-BE49-F238E27FC236}">
                <a16:creationId xmlns:a16="http://schemas.microsoft.com/office/drawing/2014/main" id="{CEB18C95-8BEE-46B4-9ADE-760E48D5C68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0836" y="2939975"/>
            <a:ext cx="1282303" cy="1281113"/>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a:extLst>
              <a:ext uri="{FF2B5EF4-FFF2-40B4-BE49-F238E27FC236}">
                <a16:creationId xmlns:a16="http://schemas.microsoft.com/office/drawing/2014/main" id="{D513E4D1-06EB-458C-89D3-034B9C17B0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216" y="2591990"/>
            <a:ext cx="2363391" cy="1674019"/>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Imagen 1">
            <a:extLst>
              <a:ext uri="{FF2B5EF4-FFF2-40B4-BE49-F238E27FC236}">
                <a16:creationId xmlns:a16="http://schemas.microsoft.com/office/drawing/2014/main" id="{BFBF4380-50D2-7F11-2AC6-42432B3FBA14}"/>
              </a:ext>
            </a:extLst>
          </p:cNvPr>
          <p:cNvPicPr>
            <a:picLocks noChangeAspect="1"/>
          </p:cNvPicPr>
          <p:nvPr/>
        </p:nvPicPr>
        <p:blipFill>
          <a:blip r:embed="rId5"/>
          <a:stretch>
            <a:fillRect/>
          </a:stretch>
        </p:blipFill>
        <p:spPr>
          <a:xfrm>
            <a:off x="6978486" y="188640"/>
            <a:ext cx="1731414" cy="963251"/>
          </a:xfrm>
          <a:prstGeom prst="rect">
            <a:avLst/>
          </a:prstGeom>
        </p:spPr>
      </p:pic>
    </p:spTree>
    <p:extLst>
      <p:ext uri="{BB962C8B-B14F-4D97-AF65-F5344CB8AC3E}">
        <p14:creationId xmlns:p14="http://schemas.microsoft.com/office/powerpoint/2010/main" val="3399210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texto"/>
          <p:cNvSpPr>
            <a:spLocks noGrp="1"/>
          </p:cNvSpPr>
          <p:nvPr>
            <p:ph type="body" sz="half" idx="1"/>
          </p:nvPr>
        </p:nvSpPr>
        <p:spPr/>
        <p:txBody>
          <a:bodyPr/>
          <a:lstStyle/>
          <a:p>
            <a:endParaRPr lang="es-ES"/>
          </a:p>
        </p:txBody>
      </p:sp>
      <p:sp>
        <p:nvSpPr>
          <p:cNvPr id="4" name="3 Marcador de contenido"/>
          <p:cNvSpPr>
            <a:spLocks noGrp="1"/>
          </p:cNvSpPr>
          <p:nvPr>
            <p:ph sz="half" idx="2"/>
          </p:nvPr>
        </p:nvSpPr>
        <p:spPr/>
        <p:txBody>
          <a:bodyPr/>
          <a:lstStyle/>
          <a:p>
            <a:endParaRPr lang="es-ES"/>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960" t="23810" r="50000" b="10516"/>
          <a:stretch/>
        </p:blipFill>
        <p:spPr bwMode="auto">
          <a:xfrm>
            <a:off x="1619672" y="332657"/>
            <a:ext cx="5400600" cy="6223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5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6296" y="213717"/>
            <a:ext cx="1727646" cy="967130"/>
          </a:xfrm>
          <a:prstGeom prst="rect">
            <a:avLst/>
          </a:prstGeom>
        </p:spPr>
      </p:pic>
    </p:spTree>
    <p:extLst>
      <p:ext uri="{BB962C8B-B14F-4D97-AF65-F5344CB8AC3E}">
        <p14:creationId xmlns:p14="http://schemas.microsoft.com/office/powerpoint/2010/main" val="3978047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dirty="0"/>
          </a:p>
        </p:txBody>
      </p:sp>
      <p:pic>
        <p:nvPicPr>
          <p:cNvPr id="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227" t="21007" r="16740" b="14930"/>
          <a:stretch/>
        </p:blipFill>
        <p:spPr bwMode="auto">
          <a:xfrm>
            <a:off x="120700" y="836713"/>
            <a:ext cx="8851900" cy="468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4954" y="47573"/>
            <a:ext cx="1727646" cy="96713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071" t="17260" r="18678" b="11509"/>
          <a:stretch/>
        </p:blipFill>
        <p:spPr bwMode="auto">
          <a:xfrm>
            <a:off x="395536" y="764704"/>
            <a:ext cx="8229600" cy="5210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6296" y="213717"/>
            <a:ext cx="1727646" cy="967130"/>
          </a:xfrm>
          <a:prstGeom prst="rect">
            <a:avLst/>
          </a:prstGeom>
        </p:spPr>
      </p:pic>
    </p:spTree>
    <p:extLst>
      <p:ext uri="{BB962C8B-B14F-4D97-AF65-F5344CB8AC3E}">
        <p14:creationId xmlns:p14="http://schemas.microsoft.com/office/powerpoint/2010/main" val="16916392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CuadroTexto"/>
          <p:cNvSpPr txBox="1"/>
          <p:nvPr/>
        </p:nvSpPr>
        <p:spPr>
          <a:xfrm>
            <a:off x="0" y="476672"/>
            <a:ext cx="6353062" cy="465609"/>
          </a:xfrm>
          <a:prstGeom prst="rect">
            <a:avLst/>
          </a:prstGeom>
          <a:noFill/>
        </p:spPr>
        <p:txBody>
          <a:bodyPr wrap="square" lIns="80105" tIns="40053" rIns="80105" bIns="40053" rtlCol="0">
            <a:spAutoFit/>
          </a:bodyPr>
          <a:lstStyle/>
          <a:p>
            <a:pPr algn="r" defTabSz="913755"/>
            <a:r>
              <a:rPr lang="es-AR" sz="2100" b="1" dirty="0">
                <a:solidFill>
                  <a:prstClr val="black"/>
                </a:solidFill>
              </a:rPr>
              <a:t>	</a:t>
            </a:r>
            <a:r>
              <a:rPr lang="es-AR" sz="2500" b="1" dirty="0">
                <a:solidFill>
                  <a:prstClr val="black"/>
                </a:solidFill>
              </a:rPr>
              <a:t>Danone </a:t>
            </a:r>
            <a:r>
              <a:rPr lang="es-AR" sz="2500" b="1" dirty="0" err="1">
                <a:solidFill>
                  <a:prstClr val="black"/>
                </a:solidFill>
              </a:rPr>
              <a:t>Communities</a:t>
            </a:r>
            <a:endParaRPr lang="es-AR" sz="2800" b="1" dirty="0">
              <a:solidFill>
                <a:prstClr val="black"/>
              </a:solidFill>
            </a:endParaRPr>
          </a:p>
        </p:txBody>
      </p:sp>
      <p:sp>
        <p:nvSpPr>
          <p:cNvPr id="8" name="7 Marcador de número de diapositiva"/>
          <p:cNvSpPr>
            <a:spLocks noGrp="1"/>
          </p:cNvSpPr>
          <p:nvPr>
            <p:ph type="sldNum" sz="quarter" idx="12"/>
          </p:nvPr>
        </p:nvSpPr>
        <p:spPr/>
        <p:txBody>
          <a:bodyPr/>
          <a:lstStyle/>
          <a:p>
            <a:fld id="{F83B91B8-7490-412E-BAA2-9331E16BD3F7}" type="slidenum">
              <a:rPr lang="es-ES" smtClean="0">
                <a:solidFill>
                  <a:prstClr val="black">
                    <a:tint val="75000"/>
                  </a:prstClr>
                </a:solidFill>
              </a:rPr>
              <a:pPr/>
              <a:t>65</a:t>
            </a:fld>
            <a:endParaRPr lang="es-ES">
              <a:solidFill>
                <a:prstClr val="black">
                  <a:tint val="75000"/>
                </a:prstClr>
              </a:solidFill>
            </a:endParaRPr>
          </a:p>
        </p:txBody>
      </p:sp>
      <p:sp>
        <p:nvSpPr>
          <p:cNvPr id="10" name="9 Rectángulo"/>
          <p:cNvSpPr/>
          <p:nvPr/>
        </p:nvSpPr>
        <p:spPr>
          <a:xfrm>
            <a:off x="4327652" y="6150334"/>
            <a:ext cx="3604140" cy="518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0133" tIns="40067" rIns="80133" bIns="40067" rtlCol="0" anchor="ctr"/>
          <a:lstStyle/>
          <a:p>
            <a:pPr algn="ctr" defTabSz="913755"/>
            <a:endParaRPr lang="es-ES" dirty="0">
              <a:ln w="18415" cmpd="sng">
                <a:solidFill>
                  <a:srgbClr val="FFFFFF"/>
                </a:solidFill>
                <a:prstDash val="solid"/>
              </a:ln>
              <a:solidFill>
                <a:prstClr val="white"/>
              </a:solidFill>
              <a:effectLst>
                <a:outerShdw blurRad="63500" dir="3600000" algn="tl" rotWithShape="0">
                  <a:srgbClr val="000000">
                    <a:alpha val="70000"/>
                  </a:srgbClr>
                </a:outerShdw>
              </a:effectLst>
            </a:endParaRPr>
          </a:p>
        </p:txBody>
      </p:sp>
      <p:pic>
        <p:nvPicPr>
          <p:cNvPr id="717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772" t="21345" r="2632" b="10599"/>
          <a:stretch/>
        </p:blipFill>
        <p:spPr bwMode="auto">
          <a:xfrm>
            <a:off x="446509" y="1992167"/>
            <a:ext cx="8127839" cy="3487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6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6296" y="213717"/>
            <a:ext cx="1727646" cy="967130"/>
          </a:xfrm>
          <a:prstGeom prst="rect">
            <a:avLst/>
          </a:prstGeom>
        </p:spPr>
      </p:pic>
    </p:spTree>
    <p:extLst>
      <p:ext uri="{BB962C8B-B14F-4D97-AF65-F5344CB8AC3E}">
        <p14:creationId xmlns:p14="http://schemas.microsoft.com/office/powerpoint/2010/main" val="3960386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3B91B8-7490-412E-BAA2-9331E16BD3F7}" type="slidenum">
              <a:rPr kumimoji="0" lang="es-E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s-E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10" name="9 Rectángulo"/>
          <p:cNvSpPr/>
          <p:nvPr/>
        </p:nvSpPr>
        <p:spPr>
          <a:xfrm>
            <a:off x="4327652" y="6150336"/>
            <a:ext cx="3604140" cy="518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9236" tIns="39619" rIns="79236" bIns="39619"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w="18415" cmpd="sng">
                <a:solidFill>
                  <a:srgbClr val="FFFFFF"/>
                </a:solidFill>
                <a:prstDash val="solid"/>
              </a:ln>
              <a:solidFill>
                <a:prstClr val="white"/>
              </a:solidFill>
              <a:effectLst>
                <a:outerShdw blurRad="63500" dir="3600000" algn="tl" rotWithShape="0">
                  <a:srgbClr val="000000">
                    <a:alpha val="70000"/>
                  </a:srgbClr>
                </a:outerShdw>
              </a:effectLst>
              <a:uLnTx/>
              <a:uFillTx/>
              <a:latin typeface="Calibri"/>
              <a:ea typeface="+mn-ea"/>
              <a:cs typeface="+mn-cs"/>
            </a:endParaRPr>
          </a:p>
        </p:txBody>
      </p:sp>
      <p:pic>
        <p:nvPicPr>
          <p:cNvPr id="1026" name="Picture 2">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1394" y="1273749"/>
            <a:ext cx="5836064" cy="437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5 Rectángulo"/>
          <p:cNvSpPr/>
          <p:nvPr/>
        </p:nvSpPr>
        <p:spPr>
          <a:xfrm>
            <a:off x="12126" y="402355"/>
            <a:ext cx="6236342" cy="642046"/>
          </a:xfrm>
          <a:prstGeom prst="rect">
            <a:avLst/>
          </a:prstGeom>
        </p:spPr>
        <p:txBody>
          <a:bodyPr wrap="square" lIns="79236" tIns="39619" rIns="79236" bIns="39619">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AR" sz="3500" b="1" i="0" u="none" strike="noStrike" kern="1200" cap="none" spc="0" normalizeH="0" baseline="0" noProof="0" dirty="0">
                <a:ln>
                  <a:noFill/>
                </a:ln>
                <a:solidFill>
                  <a:prstClr val="black"/>
                </a:solidFill>
                <a:effectLst/>
                <a:uLnTx/>
                <a:uFillTx/>
                <a:latin typeface="Calibri"/>
                <a:ea typeface="+mn-ea"/>
                <a:cs typeface="+mn-cs"/>
              </a:rPr>
              <a:t>Una empresa social argentina</a:t>
            </a: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7" name="6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2280" y="260648"/>
            <a:ext cx="1727646" cy="967130"/>
          </a:xfrm>
          <a:prstGeom prst="rect">
            <a:avLst/>
          </a:prstGeom>
        </p:spPr>
      </p:pic>
    </p:spTree>
    <p:extLst>
      <p:ext uri="{BB962C8B-B14F-4D97-AF65-F5344CB8AC3E}">
        <p14:creationId xmlns:p14="http://schemas.microsoft.com/office/powerpoint/2010/main" val="1787068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3B91B8-7490-412E-BAA2-9331E16BD3F7}" type="slidenum">
              <a:rPr kumimoji="0" lang="es-E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s-E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10" name="9 Rectángulo"/>
          <p:cNvSpPr/>
          <p:nvPr/>
        </p:nvSpPr>
        <p:spPr>
          <a:xfrm>
            <a:off x="4327652" y="6150336"/>
            <a:ext cx="3604140" cy="518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9236" tIns="39619" rIns="79236" bIns="39619"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w="18415" cmpd="sng">
                <a:solidFill>
                  <a:srgbClr val="FFFFFF"/>
                </a:solidFill>
                <a:prstDash val="solid"/>
              </a:ln>
              <a:solidFill>
                <a:prstClr val="white"/>
              </a:solidFill>
              <a:effectLst>
                <a:outerShdw blurRad="63500" dir="3600000" algn="tl" rotWithShape="0">
                  <a:srgbClr val="000000">
                    <a:alpha val="70000"/>
                  </a:srgbClr>
                </a:outerShdw>
              </a:effectLst>
              <a:uLnTx/>
              <a:uFillTx/>
              <a:latin typeface="Calibri"/>
              <a:ea typeface="+mn-ea"/>
              <a:cs typeface="+mn-cs"/>
            </a:endParaRPr>
          </a:p>
        </p:txBody>
      </p:sp>
      <p:sp>
        <p:nvSpPr>
          <p:cNvPr id="6" name="5 Rectángulo"/>
          <p:cNvSpPr/>
          <p:nvPr/>
        </p:nvSpPr>
        <p:spPr>
          <a:xfrm>
            <a:off x="12126" y="402355"/>
            <a:ext cx="6236342" cy="642046"/>
          </a:xfrm>
          <a:prstGeom prst="rect">
            <a:avLst/>
          </a:prstGeom>
        </p:spPr>
        <p:txBody>
          <a:bodyPr wrap="square" lIns="79236" tIns="39619" rIns="79236" bIns="39619">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AR" sz="3500" b="1" i="0" u="none" strike="noStrike" kern="1200" cap="none" spc="0" normalizeH="0" baseline="0" noProof="0" dirty="0">
                <a:ln>
                  <a:noFill/>
                </a:ln>
                <a:solidFill>
                  <a:prstClr val="black"/>
                </a:solidFill>
                <a:effectLst/>
                <a:uLnTx/>
                <a:uFillTx/>
                <a:latin typeface="Calibri"/>
                <a:ea typeface="+mn-ea"/>
                <a:cs typeface="+mn-cs"/>
              </a:rPr>
              <a:t>Una empresa social argentina</a:t>
            </a: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7" name="6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2280" y="260648"/>
            <a:ext cx="1727646" cy="967130"/>
          </a:xfrm>
          <a:prstGeom prst="rect">
            <a:avLst/>
          </a:prstGeom>
        </p:spPr>
      </p:pic>
      <p:pic>
        <p:nvPicPr>
          <p:cNvPr id="2" name="Imagen 1">
            <a:extLst>
              <a:ext uri="{FF2B5EF4-FFF2-40B4-BE49-F238E27FC236}">
                <a16:creationId xmlns:a16="http://schemas.microsoft.com/office/drawing/2014/main" id="{8FC0E3E1-7846-583E-44E6-1259B10D6DED}"/>
              </a:ext>
            </a:extLst>
          </p:cNvPr>
          <p:cNvPicPr>
            <a:picLocks noChangeAspect="1"/>
          </p:cNvPicPr>
          <p:nvPr/>
        </p:nvPicPr>
        <p:blipFill>
          <a:blip r:embed="rId3"/>
          <a:stretch>
            <a:fillRect/>
          </a:stretch>
        </p:blipFill>
        <p:spPr>
          <a:xfrm>
            <a:off x="228223" y="1366812"/>
            <a:ext cx="8687553" cy="4913802"/>
          </a:xfrm>
          <a:prstGeom prst="rect">
            <a:avLst/>
          </a:prstGeom>
        </p:spPr>
      </p:pic>
    </p:spTree>
    <p:extLst>
      <p:ext uri="{BB962C8B-B14F-4D97-AF65-F5344CB8AC3E}">
        <p14:creationId xmlns:p14="http://schemas.microsoft.com/office/powerpoint/2010/main" val="2103342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1 Título"/>
          <p:cNvSpPr>
            <a:spLocks noGrp="1"/>
          </p:cNvSpPr>
          <p:nvPr>
            <p:ph type="title"/>
          </p:nvPr>
        </p:nvSpPr>
        <p:spPr>
          <a:xfrm>
            <a:off x="285720" y="1"/>
            <a:ext cx="7772400" cy="1143000"/>
          </a:xfrm>
        </p:spPr>
        <p:txBody>
          <a:bodyPr/>
          <a:lstStyle/>
          <a:p>
            <a:r>
              <a:rPr lang="es-ES" dirty="0">
                <a:latin typeface="Calibri" pitchFamily="34" charset="0"/>
              </a:rPr>
              <a:t>Próxima Clase</a:t>
            </a:r>
            <a:endParaRPr lang="es-AR" dirty="0">
              <a:latin typeface="Calibri" pitchFamily="34" charset="0"/>
            </a:endParaRPr>
          </a:p>
        </p:txBody>
      </p:sp>
      <p:pic>
        <p:nvPicPr>
          <p:cNvPr id="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774" t="13870" r="17843" b="13450"/>
          <a:stretch/>
        </p:blipFill>
        <p:spPr bwMode="auto">
          <a:xfrm>
            <a:off x="535138" y="1412776"/>
            <a:ext cx="8116867" cy="5316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6296" y="213717"/>
            <a:ext cx="1727646" cy="967130"/>
          </a:xfrm>
          <a:prstGeom prst="rect">
            <a:avLst/>
          </a:prstGeom>
        </p:spPr>
      </p:pic>
    </p:spTree>
    <p:extLst>
      <p:ext uri="{BB962C8B-B14F-4D97-AF65-F5344CB8AC3E}">
        <p14:creationId xmlns:p14="http://schemas.microsoft.com/office/powerpoint/2010/main" val="21713747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1 Título"/>
          <p:cNvSpPr>
            <a:spLocks noGrp="1"/>
          </p:cNvSpPr>
          <p:nvPr>
            <p:ph type="ctrTitle"/>
          </p:nvPr>
        </p:nvSpPr>
        <p:spPr>
          <a:xfrm>
            <a:off x="1331640" y="1700808"/>
            <a:ext cx="6629400" cy="1219201"/>
          </a:xfrm>
        </p:spPr>
        <p:txBody>
          <a:bodyPr>
            <a:normAutofit/>
          </a:bodyPr>
          <a:lstStyle/>
          <a:p>
            <a:r>
              <a:rPr lang="es-MX" sz="4800" dirty="0"/>
              <a:t>¡Muchas Gracias!</a:t>
            </a:r>
          </a:p>
        </p:txBody>
      </p:sp>
      <p:sp>
        <p:nvSpPr>
          <p:cNvPr id="3" name="1 Título"/>
          <p:cNvSpPr txBox="1">
            <a:spLocks/>
          </p:cNvSpPr>
          <p:nvPr/>
        </p:nvSpPr>
        <p:spPr>
          <a:xfrm>
            <a:off x="539552" y="2030760"/>
            <a:ext cx="5976664" cy="1143000"/>
          </a:xfrm>
          <a:prstGeom prst="rect">
            <a:avLst/>
          </a:prstGeom>
        </p:spPr>
        <p:txBody>
          <a:bodyPr lIns="91424" tIns="45712" rIns="91424" bIns="91424" anchor="ctr" anchorCtr="0">
            <a:normAutofit fontScale="92500" lnSpcReduction="20000"/>
          </a:bodyPr>
          <a:lstStyle>
            <a:lvl1pPr algn="ctr" rtl="0" eaLnBrk="1" latinLnBrk="0" hangingPunct="1">
              <a:spcBef>
                <a:spcPct val="0"/>
              </a:spcBef>
              <a:buNone/>
              <a:defRPr kumimoji="0" lang="en-US" sz="4000" kern="1200" dirty="0">
                <a:solidFill>
                  <a:srgbClr val="FFFFFF"/>
                </a:solidFill>
                <a:latin typeface="+mj-lt"/>
                <a:ea typeface="+mj-ea"/>
                <a:cs typeface="+mj-cs"/>
              </a:defRPr>
            </a:lvl1pPr>
          </a:lstStyle>
          <a:p>
            <a:pPr algn="l"/>
            <a:r>
              <a:rPr lang="es-ES" dirty="0">
                <a:solidFill>
                  <a:schemeClr val="tx1"/>
                </a:solidFill>
                <a:latin typeface="Calibri" pitchFamily="34" charset="0"/>
              </a:rPr>
              <a:t>Nos vemos el martes!!!</a:t>
            </a:r>
            <a:r>
              <a:rPr lang="es-ES" dirty="0">
                <a:latin typeface="Calibri" pitchFamily="34" charset="0"/>
              </a:rPr>
              <a:t> económico</a:t>
            </a:r>
            <a:endParaRPr lang="es-AR" dirty="0">
              <a:latin typeface="Calibri"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755576" y="1412776"/>
            <a:ext cx="8064500" cy="488950"/>
          </a:xfrm>
          <a:prstGeom prst="rect">
            <a:avLst/>
          </a:prstGeom>
          <a:noFill/>
          <a:ln w="12700">
            <a:noFill/>
            <a:miter lim="800000"/>
            <a:headEnd/>
            <a:tailEnd/>
          </a:ln>
        </p:spPr>
        <p:txBody>
          <a:bodyPr>
            <a:spAutoFit/>
          </a:bodyPr>
          <a:lstStyle/>
          <a:p>
            <a:pPr eaLnBrk="0" hangingPunct="0">
              <a:spcBef>
                <a:spcPct val="50000"/>
              </a:spcBef>
            </a:pPr>
            <a:r>
              <a:rPr lang="es-MX" altLang="es-ES" sz="2600" b="1" dirty="0">
                <a:solidFill>
                  <a:srgbClr val="800000"/>
                </a:solidFill>
                <a:latin typeface="Tahoma" pitchFamily="34" charset="0"/>
              </a:rPr>
              <a:t>Composición de los Estados Contables</a:t>
            </a:r>
            <a:endParaRPr lang="es-AR" altLang="es-ES" sz="2600" b="1" dirty="0">
              <a:solidFill>
                <a:srgbClr val="800000"/>
              </a:solidFill>
              <a:latin typeface="Tahoma" pitchFamily="34" charset="0"/>
            </a:endParaRPr>
          </a:p>
        </p:txBody>
      </p:sp>
      <p:sp>
        <p:nvSpPr>
          <p:cNvPr id="12291" name="Text Box 3"/>
          <p:cNvSpPr txBox="1">
            <a:spLocks noChangeArrowheads="1"/>
          </p:cNvSpPr>
          <p:nvPr/>
        </p:nvSpPr>
        <p:spPr bwMode="auto">
          <a:xfrm>
            <a:off x="813313" y="2060848"/>
            <a:ext cx="8001000" cy="3416300"/>
          </a:xfrm>
          <a:prstGeom prst="rect">
            <a:avLst/>
          </a:prstGeom>
          <a:noFill/>
          <a:ln w="12700" cap="sq">
            <a:noFill/>
            <a:miter lim="800000"/>
            <a:headEnd type="none" w="sm" len="sm"/>
            <a:tailEnd type="none" w="sm" len="sm"/>
          </a:ln>
        </p:spPr>
        <p:txBody>
          <a:bodyPr>
            <a:spAutoFit/>
          </a:bodyPr>
          <a:lstStyle/>
          <a:p>
            <a:pPr marL="609600" indent="-609600" eaLnBrk="0" hangingPunct="0">
              <a:spcBef>
                <a:spcPct val="50000"/>
              </a:spcBef>
            </a:pPr>
            <a:r>
              <a:rPr lang="es-AR" altLang="es-ES" sz="2400" b="1" dirty="0">
                <a:latin typeface="Tahoma" pitchFamily="34" charset="0"/>
              </a:rPr>
              <a:t>0.	Memoria</a:t>
            </a:r>
          </a:p>
          <a:p>
            <a:pPr marL="609600" indent="-609600" eaLnBrk="0" hangingPunct="0">
              <a:spcBef>
                <a:spcPct val="50000"/>
              </a:spcBef>
              <a:buFontTx/>
              <a:buAutoNum type="romanUcPeriod"/>
            </a:pPr>
            <a:r>
              <a:rPr lang="es-AR" altLang="es-ES" sz="2400" b="1" dirty="0">
                <a:latin typeface="Tahoma" pitchFamily="34" charset="0"/>
              </a:rPr>
              <a:t>Estados Contables Básicos</a:t>
            </a:r>
          </a:p>
          <a:p>
            <a:pPr marL="1066800" lvl="1" indent="-609600" eaLnBrk="0" hangingPunct="0">
              <a:spcBef>
                <a:spcPct val="50000"/>
              </a:spcBef>
              <a:buFontTx/>
              <a:buChar char="•"/>
            </a:pPr>
            <a:r>
              <a:rPr lang="es-AR" altLang="es-ES" sz="2000" b="1" dirty="0">
                <a:latin typeface="Tahoma" pitchFamily="34" charset="0"/>
              </a:rPr>
              <a:t>Estado de Situación Patrimonial</a:t>
            </a:r>
          </a:p>
          <a:p>
            <a:pPr marL="1066800" lvl="1" indent="-609600" eaLnBrk="0" hangingPunct="0">
              <a:spcBef>
                <a:spcPct val="50000"/>
              </a:spcBef>
              <a:buFontTx/>
              <a:buChar char="•"/>
            </a:pPr>
            <a:r>
              <a:rPr lang="es-AR" altLang="es-ES" sz="2000" b="1" dirty="0">
                <a:latin typeface="Tahoma" pitchFamily="34" charset="0"/>
              </a:rPr>
              <a:t>Estado de Resultados</a:t>
            </a:r>
          </a:p>
          <a:p>
            <a:pPr marL="1066800" lvl="1" indent="-609600" eaLnBrk="0" hangingPunct="0">
              <a:spcBef>
                <a:spcPct val="50000"/>
              </a:spcBef>
              <a:buFontTx/>
              <a:buChar char="•"/>
            </a:pPr>
            <a:r>
              <a:rPr lang="es-AR" altLang="es-ES" sz="2000" b="1" dirty="0">
                <a:latin typeface="Tahoma" pitchFamily="34" charset="0"/>
              </a:rPr>
              <a:t>Estado de Evolución del Patrimonio Neto</a:t>
            </a:r>
          </a:p>
          <a:p>
            <a:pPr marL="1066800" lvl="1" indent="-609600" eaLnBrk="0" hangingPunct="0">
              <a:spcBef>
                <a:spcPct val="50000"/>
              </a:spcBef>
              <a:buFontTx/>
              <a:buChar char="•"/>
            </a:pPr>
            <a:r>
              <a:rPr lang="es-AR" altLang="es-ES" sz="2000" b="1" dirty="0">
                <a:latin typeface="Tahoma" pitchFamily="34" charset="0"/>
              </a:rPr>
              <a:t>Estado de Flujo de Efectivo</a:t>
            </a:r>
          </a:p>
          <a:p>
            <a:pPr marL="609600" indent="-609600" eaLnBrk="0" hangingPunct="0">
              <a:spcBef>
                <a:spcPct val="50000"/>
              </a:spcBef>
              <a:buFontTx/>
              <a:buAutoNum type="romanUcPeriod" startAt="2"/>
            </a:pPr>
            <a:r>
              <a:rPr lang="es-AR" altLang="es-ES" sz="2400" b="1" dirty="0">
                <a:latin typeface="Tahoma" pitchFamily="34" charset="0"/>
              </a:rPr>
              <a:t>Notas y Anexos</a:t>
            </a:r>
          </a:p>
        </p:txBody>
      </p:sp>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2075" y="213717"/>
            <a:ext cx="1727646" cy="967130"/>
          </a:xfrm>
          <a:prstGeom prst="rect">
            <a:avLst/>
          </a:prstGeom>
        </p:spPr>
      </p:pic>
    </p:spTree>
    <p:extLst>
      <p:ext uri="{BB962C8B-B14F-4D97-AF65-F5344CB8AC3E}">
        <p14:creationId xmlns:p14="http://schemas.microsoft.com/office/powerpoint/2010/main" val="808631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3" name="Rectangle 3"/>
          <p:cNvSpPr>
            <a:spLocks noChangeArrowheads="1"/>
          </p:cNvSpPr>
          <p:nvPr/>
        </p:nvSpPr>
        <p:spPr bwMode="auto">
          <a:xfrm>
            <a:off x="674873" y="2924944"/>
            <a:ext cx="6930157" cy="457200"/>
          </a:xfrm>
          <a:prstGeom prst="rect">
            <a:avLst/>
          </a:prstGeom>
          <a:solidFill>
            <a:srgbClr val="800000"/>
          </a:solidFill>
          <a:ln w="12700" cap="sq">
            <a:noFill/>
            <a:miter lim="800000"/>
            <a:headEnd type="none" w="sm" len="sm"/>
            <a:tailEnd type="none" w="sm" len="sm"/>
          </a:ln>
        </p:spPr>
        <p:txBody>
          <a:bodyPr wrap="none" anchor="ctr"/>
          <a:lstStyle/>
          <a:p>
            <a:pPr algn="ctr" eaLnBrk="0" hangingPunct="0"/>
            <a:r>
              <a:rPr lang="es-MX" altLang="es-ES" sz="2400" b="1">
                <a:solidFill>
                  <a:schemeClr val="bg1"/>
                </a:solidFill>
                <a:latin typeface="Tahoma" pitchFamily="34" charset="0"/>
              </a:rPr>
              <a:t>MEMORIA</a:t>
            </a:r>
            <a:endParaRPr lang="es-ES" altLang="es-ES" sz="2400" b="1">
              <a:solidFill>
                <a:schemeClr val="bg1"/>
              </a:solidFill>
              <a:latin typeface="Tahoma" pitchFamily="34" charset="0"/>
            </a:endParaRPr>
          </a:p>
        </p:txBody>
      </p:sp>
      <p:sp>
        <p:nvSpPr>
          <p:cNvPr id="491524" name="Rectangle 4"/>
          <p:cNvSpPr>
            <a:spLocks noChangeArrowheads="1"/>
          </p:cNvSpPr>
          <p:nvPr/>
        </p:nvSpPr>
        <p:spPr bwMode="auto">
          <a:xfrm>
            <a:off x="611560" y="3501008"/>
            <a:ext cx="7056784" cy="1200329"/>
          </a:xfrm>
          <a:prstGeom prst="rect">
            <a:avLst/>
          </a:prstGeom>
          <a:noFill/>
          <a:ln w="12700" cap="sq">
            <a:noFill/>
            <a:miter lim="800000"/>
            <a:headEnd type="none" w="sm" len="sm"/>
            <a:tailEnd type="none" w="sm" len="sm"/>
          </a:ln>
        </p:spPr>
        <p:txBody>
          <a:bodyPr wrap="square">
            <a:spAutoFit/>
          </a:bodyPr>
          <a:lstStyle/>
          <a:p>
            <a:pPr algn="ctr" eaLnBrk="0" hangingPunct="0">
              <a:spcBef>
                <a:spcPct val="50000"/>
              </a:spcBef>
            </a:pPr>
            <a:r>
              <a:rPr kumimoji="1" lang="es-AR" altLang="es-ES" sz="2400" b="1" dirty="0">
                <a:latin typeface="Tahoma" pitchFamily="34" charset="0"/>
              </a:rPr>
              <a:t>Principales hechos económicos y financieros ocurridos durante el ejercicio y la visión acerca del próximo período.</a:t>
            </a:r>
          </a:p>
        </p:txBody>
      </p:sp>
      <p:sp>
        <p:nvSpPr>
          <p:cNvPr id="491525" name="Text Box 5"/>
          <p:cNvSpPr txBox="1">
            <a:spLocks noChangeArrowheads="1"/>
          </p:cNvSpPr>
          <p:nvPr/>
        </p:nvSpPr>
        <p:spPr bwMode="auto">
          <a:xfrm>
            <a:off x="646590" y="2348880"/>
            <a:ext cx="8064500" cy="488950"/>
          </a:xfrm>
          <a:prstGeom prst="rect">
            <a:avLst/>
          </a:prstGeom>
          <a:noFill/>
          <a:ln w="12700">
            <a:noFill/>
            <a:miter lim="800000"/>
            <a:headEnd/>
            <a:tailEnd/>
          </a:ln>
        </p:spPr>
        <p:txBody>
          <a:bodyPr>
            <a:spAutoFit/>
          </a:bodyPr>
          <a:lstStyle/>
          <a:p>
            <a:pPr eaLnBrk="0" hangingPunct="0">
              <a:spcBef>
                <a:spcPct val="50000"/>
              </a:spcBef>
            </a:pPr>
            <a:r>
              <a:rPr lang="es-MX" altLang="es-ES" sz="2600" b="1" dirty="0">
                <a:solidFill>
                  <a:srgbClr val="800000"/>
                </a:solidFill>
                <a:latin typeface="Tahoma" pitchFamily="34" charset="0"/>
              </a:rPr>
              <a:t>Composición de los Estados Contables</a:t>
            </a:r>
            <a:endParaRPr lang="es-AR" altLang="es-ES" sz="2600" b="1" dirty="0">
              <a:solidFill>
                <a:srgbClr val="800000"/>
              </a:solidFill>
              <a:latin typeface="Tahoma" pitchFamily="34" charset="0"/>
            </a:endParaRPr>
          </a:p>
        </p:txBody>
      </p:sp>
      <p:pic>
        <p:nvPicPr>
          <p:cNvPr id="5" name="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2075" y="213717"/>
            <a:ext cx="1727646" cy="967130"/>
          </a:xfrm>
          <a:prstGeom prst="rect">
            <a:avLst/>
          </a:prstGeom>
        </p:spPr>
      </p:pic>
    </p:spTree>
    <p:extLst>
      <p:ext uri="{BB962C8B-B14F-4D97-AF65-F5344CB8AC3E}">
        <p14:creationId xmlns:p14="http://schemas.microsoft.com/office/powerpoint/2010/main" val="21847416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91523"/>
                                        </p:tgtEl>
                                        <p:attrNameLst>
                                          <p:attrName>style.visibility</p:attrName>
                                        </p:attrNameLst>
                                      </p:cBhvr>
                                      <p:to>
                                        <p:strVal val="visible"/>
                                      </p:to>
                                    </p:set>
                                    <p:animEffect transition="in" filter="dissolve">
                                      <p:cBhvr>
                                        <p:cTn id="7" dur="500"/>
                                        <p:tgtEl>
                                          <p:spTgt spid="491523"/>
                                        </p:tgtEl>
                                      </p:cBhvr>
                                    </p:animEffect>
                                  </p:childTnLst>
                                </p:cTn>
                              </p:par>
                            </p:childTnLst>
                          </p:cTn>
                        </p:par>
                        <p:par>
                          <p:cTn id="8" fill="hold" nodeType="afterGroup">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491524"/>
                                        </p:tgtEl>
                                        <p:attrNameLst>
                                          <p:attrName>style.visibility</p:attrName>
                                        </p:attrNameLst>
                                      </p:cBhvr>
                                      <p:to>
                                        <p:strVal val="visible"/>
                                      </p:to>
                                    </p:set>
                                    <p:animEffect transition="in" filter="randombar(horizontal)">
                                      <p:cBhvr>
                                        <p:cTn id="11" dur="500"/>
                                        <p:tgtEl>
                                          <p:spTgt spid="491524"/>
                                        </p:tgtEl>
                                      </p:cBhvr>
                                    </p:animEffect>
                                  </p:childTnLst>
                                </p:cTn>
                              </p:par>
                            </p:childTnLst>
                          </p:cTn>
                        </p:par>
                        <p:par>
                          <p:cTn id="12" fill="hold" nodeType="afterGroup">
                            <p:stCondLst>
                              <p:cond delay="1000"/>
                            </p:stCondLst>
                            <p:childTnLst>
                              <p:par>
                                <p:cTn id="13" presetID="2" presetClass="entr" presetSubtype="8" fill="hold" grpId="0" nodeType="afterEffect">
                                  <p:stCondLst>
                                    <p:cond delay="0"/>
                                  </p:stCondLst>
                                  <p:childTnLst>
                                    <p:set>
                                      <p:cBhvr>
                                        <p:cTn id="14" dur="1" fill="hold">
                                          <p:stCondLst>
                                            <p:cond delay="0"/>
                                          </p:stCondLst>
                                        </p:cTn>
                                        <p:tgtEl>
                                          <p:spTgt spid="491525"/>
                                        </p:tgtEl>
                                        <p:attrNameLst>
                                          <p:attrName>style.visibility</p:attrName>
                                        </p:attrNameLst>
                                      </p:cBhvr>
                                      <p:to>
                                        <p:strVal val="visible"/>
                                      </p:to>
                                    </p:set>
                                    <p:anim calcmode="lin" valueType="num">
                                      <p:cBhvr additive="base">
                                        <p:cTn id="15" dur="500" fill="hold"/>
                                        <p:tgtEl>
                                          <p:spTgt spid="491525"/>
                                        </p:tgtEl>
                                        <p:attrNameLst>
                                          <p:attrName>ppt_x</p:attrName>
                                        </p:attrNameLst>
                                      </p:cBhvr>
                                      <p:tavLst>
                                        <p:tav tm="0">
                                          <p:val>
                                            <p:strVal val="0-#ppt_w/2"/>
                                          </p:val>
                                        </p:tav>
                                        <p:tav tm="100000">
                                          <p:val>
                                            <p:strVal val="#ppt_x"/>
                                          </p:val>
                                        </p:tav>
                                      </p:tavLst>
                                    </p:anim>
                                    <p:anim calcmode="lin" valueType="num">
                                      <p:cBhvr additive="base">
                                        <p:cTn id="16" dur="500" fill="hold"/>
                                        <p:tgtEl>
                                          <p:spTgt spid="4915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23" grpId="0" animBg="1" autoUpdateAnimBg="0"/>
      <p:bldP spid="491524" grpId="0" autoUpdateAnimBg="0"/>
      <p:bldP spid="491525"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Text Box 2"/>
          <p:cNvSpPr txBox="1">
            <a:spLocks noChangeArrowheads="1"/>
          </p:cNvSpPr>
          <p:nvPr/>
        </p:nvSpPr>
        <p:spPr bwMode="auto">
          <a:xfrm>
            <a:off x="749621" y="980728"/>
            <a:ext cx="7993062" cy="427038"/>
          </a:xfrm>
          <a:prstGeom prst="rect">
            <a:avLst/>
          </a:prstGeom>
          <a:noFill/>
          <a:ln w="12700">
            <a:noFill/>
            <a:miter lim="800000"/>
            <a:headEnd/>
            <a:tailEnd/>
          </a:ln>
        </p:spPr>
        <p:txBody>
          <a:bodyPr>
            <a:spAutoFit/>
          </a:bodyPr>
          <a:lstStyle/>
          <a:p>
            <a:pPr eaLnBrk="0" hangingPunct="0">
              <a:spcBef>
                <a:spcPct val="50000"/>
              </a:spcBef>
            </a:pPr>
            <a:r>
              <a:rPr lang="es-MX" altLang="es-ES" sz="2200" b="1">
                <a:solidFill>
                  <a:srgbClr val="800000"/>
                </a:solidFill>
                <a:latin typeface="Tahoma" pitchFamily="34" charset="0"/>
              </a:rPr>
              <a:t>Patrimonio de la Organización</a:t>
            </a:r>
            <a:endParaRPr lang="es-AR" altLang="es-ES" sz="2200" b="1">
              <a:solidFill>
                <a:srgbClr val="800000"/>
              </a:solidFill>
              <a:latin typeface="Tahoma" pitchFamily="34" charset="0"/>
            </a:endParaRPr>
          </a:p>
        </p:txBody>
      </p:sp>
      <p:sp>
        <p:nvSpPr>
          <p:cNvPr id="413699" name="Rectangle 3"/>
          <p:cNvSpPr>
            <a:spLocks noChangeArrowheads="1"/>
          </p:cNvSpPr>
          <p:nvPr/>
        </p:nvSpPr>
        <p:spPr bwMode="auto">
          <a:xfrm>
            <a:off x="1877155" y="2253456"/>
            <a:ext cx="2362200" cy="3352800"/>
          </a:xfrm>
          <a:prstGeom prst="rect">
            <a:avLst/>
          </a:prstGeom>
          <a:solidFill>
            <a:srgbClr val="990033"/>
          </a:solidFill>
          <a:ln w="12700" cap="sq">
            <a:noFill/>
            <a:miter lim="800000"/>
            <a:headEnd type="none" w="sm" len="sm"/>
            <a:tailEnd type="none" w="sm" len="sm"/>
          </a:ln>
        </p:spPr>
        <p:txBody>
          <a:bodyPr wrap="none" anchor="ctr"/>
          <a:lstStyle/>
          <a:p>
            <a:pPr algn="ctr" eaLnBrk="0" hangingPunct="0"/>
            <a:r>
              <a:rPr lang="es-MX" altLang="es-ES" sz="2400" b="1">
                <a:solidFill>
                  <a:schemeClr val="bg1"/>
                </a:solidFill>
                <a:latin typeface="Tahoma" pitchFamily="34" charset="0"/>
              </a:rPr>
              <a:t>Bienes y</a:t>
            </a:r>
            <a:br>
              <a:rPr lang="es-MX" altLang="es-ES" sz="2400" b="1">
                <a:solidFill>
                  <a:schemeClr val="bg1"/>
                </a:solidFill>
                <a:latin typeface="Tahoma" pitchFamily="34" charset="0"/>
              </a:rPr>
            </a:br>
            <a:r>
              <a:rPr lang="es-MX" altLang="es-ES" sz="2400" b="1">
                <a:solidFill>
                  <a:schemeClr val="bg1"/>
                </a:solidFill>
                <a:latin typeface="Tahoma" pitchFamily="34" charset="0"/>
              </a:rPr>
              <a:t>Derechos</a:t>
            </a:r>
            <a:endParaRPr lang="es-ES" altLang="es-ES" sz="2400" b="1">
              <a:solidFill>
                <a:schemeClr val="bg1"/>
              </a:solidFill>
              <a:latin typeface="Tahoma" pitchFamily="34" charset="0"/>
            </a:endParaRPr>
          </a:p>
        </p:txBody>
      </p:sp>
      <p:sp>
        <p:nvSpPr>
          <p:cNvPr id="413700" name="Rectangle 4"/>
          <p:cNvSpPr>
            <a:spLocks noChangeArrowheads="1"/>
          </p:cNvSpPr>
          <p:nvPr/>
        </p:nvSpPr>
        <p:spPr bwMode="auto">
          <a:xfrm>
            <a:off x="4223548" y="2226360"/>
            <a:ext cx="2286000" cy="1981200"/>
          </a:xfrm>
          <a:prstGeom prst="rect">
            <a:avLst/>
          </a:prstGeom>
          <a:solidFill>
            <a:srgbClr val="006699"/>
          </a:solidFill>
          <a:ln w="12700" cap="sq">
            <a:noFill/>
            <a:miter lim="800000"/>
            <a:headEnd type="none" w="sm" len="sm"/>
            <a:tailEnd type="none" w="sm" len="sm"/>
          </a:ln>
        </p:spPr>
        <p:txBody>
          <a:bodyPr wrap="none" anchor="ctr"/>
          <a:lstStyle/>
          <a:p>
            <a:pPr algn="ctr" eaLnBrk="0" hangingPunct="0"/>
            <a:r>
              <a:rPr lang="es-MX" altLang="es-ES" sz="2400" b="1">
                <a:solidFill>
                  <a:schemeClr val="bg1"/>
                </a:solidFill>
                <a:latin typeface="Tahoma" pitchFamily="34" charset="0"/>
              </a:rPr>
              <a:t>Obligaciones</a:t>
            </a:r>
            <a:br>
              <a:rPr lang="es-MX" altLang="es-ES" sz="2400" b="1">
                <a:solidFill>
                  <a:schemeClr val="bg1"/>
                </a:solidFill>
                <a:latin typeface="Tahoma" pitchFamily="34" charset="0"/>
              </a:rPr>
            </a:br>
            <a:r>
              <a:rPr lang="es-MX" altLang="es-ES" sz="2400" b="1">
                <a:solidFill>
                  <a:schemeClr val="bg1"/>
                </a:solidFill>
                <a:latin typeface="Tahoma" pitchFamily="34" charset="0"/>
              </a:rPr>
              <a:t>con Terceros</a:t>
            </a:r>
            <a:endParaRPr lang="es-ES" altLang="es-ES" sz="2400" b="1">
              <a:solidFill>
                <a:schemeClr val="bg1"/>
              </a:solidFill>
              <a:latin typeface="Tahoma" pitchFamily="34" charset="0"/>
            </a:endParaRPr>
          </a:p>
        </p:txBody>
      </p:sp>
      <p:sp>
        <p:nvSpPr>
          <p:cNvPr id="413701" name="Rectangle 5"/>
          <p:cNvSpPr>
            <a:spLocks noChangeArrowheads="1"/>
          </p:cNvSpPr>
          <p:nvPr/>
        </p:nvSpPr>
        <p:spPr bwMode="auto">
          <a:xfrm>
            <a:off x="4239355" y="4187031"/>
            <a:ext cx="2286000" cy="1419225"/>
          </a:xfrm>
          <a:prstGeom prst="rect">
            <a:avLst/>
          </a:prstGeom>
          <a:solidFill>
            <a:srgbClr val="006666"/>
          </a:solidFill>
          <a:ln w="12700" cap="sq">
            <a:noFill/>
            <a:miter lim="800000"/>
            <a:headEnd type="none" w="sm" len="sm"/>
            <a:tailEnd type="none" w="sm" len="sm"/>
          </a:ln>
        </p:spPr>
        <p:txBody>
          <a:bodyPr wrap="none" anchor="ctr"/>
          <a:lstStyle/>
          <a:p>
            <a:pPr algn="ctr" eaLnBrk="0" hangingPunct="0"/>
            <a:r>
              <a:rPr lang="es-MX" altLang="es-ES" sz="2400" b="1">
                <a:solidFill>
                  <a:schemeClr val="bg1"/>
                </a:solidFill>
                <a:latin typeface="Tahoma" pitchFamily="34" charset="0"/>
              </a:rPr>
              <a:t>Propietarios</a:t>
            </a:r>
            <a:endParaRPr lang="es-ES" altLang="es-ES" sz="2400" b="1">
              <a:solidFill>
                <a:schemeClr val="bg1"/>
              </a:solidFill>
              <a:latin typeface="Tahoma" pitchFamily="34" charset="0"/>
            </a:endParaRPr>
          </a:p>
        </p:txBody>
      </p:sp>
      <p:sp>
        <p:nvSpPr>
          <p:cNvPr id="413702" name="Text Box 6"/>
          <p:cNvSpPr txBox="1">
            <a:spLocks noChangeArrowheads="1"/>
          </p:cNvSpPr>
          <p:nvPr/>
        </p:nvSpPr>
        <p:spPr bwMode="auto">
          <a:xfrm>
            <a:off x="327402" y="3731418"/>
            <a:ext cx="1547812" cy="396875"/>
          </a:xfrm>
          <a:prstGeom prst="rect">
            <a:avLst/>
          </a:prstGeom>
          <a:noFill/>
          <a:ln w="12700" cap="sq">
            <a:noFill/>
            <a:miter lim="800000"/>
            <a:headEnd type="none" w="sm" len="sm"/>
            <a:tailEnd type="none" w="sm" len="sm"/>
          </a:ln>
        </p:spPr>
        <p:txBody>
          <a:bodyPr>
            <a:spAutoFit/>
          </a:bodyPr>
          <a:lstStyle/>
          <a:p>
            <a:pPr algn="ctr" eaLnBrk="0" hangingPunct="0">
              <a:spcBef>
                <a:spcPct val="50000"/>
              </a:spcBef>
            </a:pPr>
            <a:r>
              <a:rPr lang="en-US" altLang="es-ES" sz="2000" b="1" dirty="0">
                <a:latin typeface="Tahoma" pitchFamily="34" charset="0"/>
              </a:rPr>
              <a:t>ACTIVO</a:t>
            </a:r>
          </a:p>
        </p:txBody>
      </p:sp>
      <p:sp>
        <p:nvSpPr>
          <p:cNvPr id="413703" name="Text Box 7"/>
          <p:cNvSpPr txBox="1">
            <a:spLocks noChangeArrowheads="1"/>
          </p:cNvSpPr>
          <p:nvPr/>
        </p:nvSpPr>
        <p:spPr bwMode="auto">
          <a:xfrm>
            <a:off x="6583010" y="2961950"/>
            <a:ext cx="1512888" cy="396875"/>
          </a:xfrm>
          <a:prstGeom prst="rect">
            <a:avLst/>
          </a:prstGeom>
          <a:noFill/>
          <a:ln w="12700" cap="sq">
            <a:noFill/>
            <a:miter lim="800000"/>
            <a:headEnd type="none" w="sm" len="sm"/>
            <a:tailEnd type="none" w="sm" len="sm"/>
          </a:ln>
        </p:spPr>
        <p:txBody>
          <a:bodyPr>
            <a:spAutoFit/>
          </a:bodyPr>
          <a:lstStyle/>
          <a:p>
            <a:pPr eaLnBrk="0" hangingPunct="0">
              <a:spcBef>
                <a:spcPct val="50000"/>
              </a:spcBef>
            </a:pPr>
            <a:r>
              <a:rPr lang="en-US" altLang="es-ES" sz="2000" b="1" dirty="0">
                <a:latin typeface="Tahoma" pitchFamily="34" charset="0"/>
              </a:rPr>
              <a:t>PASIVO</a:t>
            </a:r>
          </a:p>
        </p:txBody>
      </p:sp>
      <p:sp>
        <p:nvSpPr>
          <p:cNvPr id="413704" name="Text Box 8"/>
          <p:cNvSpPr txBox="1">
            <a:spLocks noChangeArrowheads="1"/>
          </p:cNvSpPr>
          <p:nvPr/>
        </p:nvSpPr>
        <p:spPr bwMode="auto">
          <a:xfrm>
            <a:off x="6583010" y="4358785"/>
            <a:ext cx="1871663" cy="814388"/>
          </a:xfrm>
          <a:prstGeom prst="rect">
            <a:avLst/>
          </a:prstGeom>
          <a:noFill/>
          <a:ln w="12700" cap="sq">
            <a:noFill/>
            <a:miter lim="800000"/>
            <a:headEnd type="none" w="sm" len="sm"/>
            <a:tailEnd type="none" w="sm" len="sm"/>
          </a:ln>
        </p:spPr>
        <p:txBody>
          <a:bodyPr>
            <a:spAutoFit/>
          </a:bodyPr>
          <a:lstStyle/>
          <a:p>
            <a:pPr algn="ctr" eaLnBrk="0" hangingPunct="0">
              <a:spcBef>
                <a:spcPct val="50000"/>
              </a:spcBef>
            </a:pPr>
            <a:r>
              <a:rPr lang="en-US" altLang="es-ES" sz="1900" b="1" dirty="0">
                <a:latin typeface="Tahoma" pitchFamily="34" charset="0"/>
              </a:rPr>
              <a:t>PATRIMONIO </a:t>
            </a:r>
          </a:p>
          <a:p>
            <a:pPr algn="ctr" eaLnBrk="0" hangingPunct="0">
              <a:spcBef>
                <a:spcPct val="50000"/>
              </a:spcBef>
            </a:pPr>
            <a:r>
              <a:rPr lang="en-US" altLang="es-ES" sz="1900" b="1" dirty="0">
                <a:latin typeface="Tahoma" pitchFamily="34" charset="0"/>
              </a:rPr>
              <a:t>NETO</a:t>
            </a:r>
          </a:p>
        </p:txBody>
      </p:sp>
      <p:pic>
        <p:nvPicPr>
          <p:cNvPr id="9" name="8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2075" y="213717"/>
            <a:ext cx="1727646" cy="967130"/>
          </a:xfrm>
          <a:prstGeom prst="rect">
            <a:avLst/>
          </a:prstGeom>
        </p:spPr>
      </p:pic>
    </p:spTree>
    <p:extLst>
      <p:ext uri="{BB962C8B-B14F-4D97-AF65-F5344CB8AC3E}">
        <p14:creationId xmlns:p14="http://schemas.microsoft.com/office/powerpoint/2010/main" val="25811038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13698"/>
                                        </p:tgtEl>
                                        <p:attrNameLst>
                                          <p:attrName>style.visibility</p:attrName>
                                        </p:attrNameLst>
                                      </p:cBhvr>
                                      <p:to>
                                        <p:strVal val="visible"/>
                                      </p:to>
                                    </p:set>
                                    <p:anim calcmode="lin" valueType="num">
                                      <p:cBhvr additive="base">
                                        <p:cTn id="7" dur="500" fill="hold"/>
                                        <p:tgtEl>
                                          <p:spTgt spid="413698"/>
                                        </p:tgtEl>
                                        <p:attrNameLst>
                                          <p:attrName>ppt_x</p:attrName>
                                        </p:attrNameLst>
                                      </p:cBhvr>
                                      <p:tavLst>
                                        <p:tav tm="0">
                                          <p:val>
                                            <p:strVal val="0-#ppt_w/2"/>
                                          </p:val>
                                        </p:tav>
                                        <p:tav tm="100000">
                                          <p:val>
                                            <p:strVal val="#ppt_x"/>
                                          </p:val>
                                        </p:tav>
                                      </p:tavLst>
                                    </p:anim>
                                    <p:anim calcmode="lin" valueType="num">
                                      <p:cBhvr additive="base">
                                        <p:cTn id="8" dur="500" fill="hold"/>
                                        <p:tgtEl>
                                          <p:spTgt spid="413698"/>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4" presetClass="entr" presetSubtype="32" fill="hold" grpId="0" nodeType="afterEffect">
                                  <p:stCondLst>
                                    <p:cond delay="0"/>
                                  </p:stCondLst>
                                  <p:childTnLst>
                                    <p:set>
                                      <p:cBhvr>
                                        <p:cTn id="11" dur="1" fill="hold">
                                          <p:stCondLst>
                                            <p:cond delay="0"/>
                                          </p:stCondLst>
                                        </p:cTn>
                                        <p:tgtEl>
                                          <p:spTgt spid="413699">
                                            <p:txEl>
                                              <p:charRg st="4294967295" end="4294967295"/>
                                            </p:txEl>
                                          </p:spTgt>
                                        </p:tgtEl>
                                        <p:attrNameLst>
                                          <p:attrName>style.visibility</p:attrName>
                                        </p:attrNameLst>
                                      </p:cBhvr>
                                      <p:to>
                                        <p:strVal val="visible"/>
                                      </p:to>
                                    </p:set>
                                    <p:animEffect transition="in" filter="box(out)">
                                      <p:cBhvr>
                                        <p:cTn id="12" dur="500"/>
                                        <p:tgtEl>
                                          <p:spTgt spid="413699">
                                            <p:txEl>
                                              <p:charRg st="4294967295" end="4294967295"/>
                                            </p:txEl>
                                          </p:spTgt>
                                        </p:tgtEl>
                                      </p:cBhvr>
                                    </p:animEffect>
                                  </p:childTnLst>
                                </p:cTn>
                              </p:par>
                            </p:childTnLst>
                          </p:cTn>
                        </p:par>
                        <p:par>
                          <p:cTn id="13" fill="hold" nodeType="afterGroup">
                            <p:stCondLst>
                              <p:cond delay="1000"/>
                            </p:stCondLst>
                            <p:childTnLst>
                              <p:par>
                                <p:cTn id="14" presetID="4" presetClass="entr" presetSubtype="32" fill="hold" grpId="0" nodeType="afterEffect">
                                  <p:stCondLst>
                                    <p:cond delay="0"/>
                                  </p:stCondLst>
                                  <p:childTnLst>
                                    <p:set>
                                      <p:cBhvr>
                                        <p:cTn id="15" dur="1" fill="hold">
                                          <p:stCondLst>
                                            <p:cond delay="0"/>
                                          </p:stCondLst>
                                        </p:cTn>
                                        <p:tgtEl>
                                          <p:spTgt spid="413700">
                                            <p:txEl>
                                              <p:charRg st="4294967295" end="4294967295"/>
                                            </p:txEl>
                                          </p:spTgt>
                                        </p:tgtEl>
                                        <p:attrNameLst>
                                          <p:attrName>style.visibility</p:attrName>
                                        </p:attrNameLst>
                                      </p:cBhvr>
                                      <p:to>
                                        <p:strVal val="visible"/>
                                      </p:to>
                                    </p:set>
                                    <p:animEffect transition="in" filter="box(out)">
                                      <p:cBhvr>
                                        <p:cTn id="16" dur="500"/>
                                        <p:tgtEl>
                                          <p:spTgt spid="413700">
                                            <p:txEl>
                                              <p:charRg st="4294967295" end="4294967295"/>
                                            </p:txEl>
                                          </p:spTgt>
                                        </p:tgtEl>
                                      </p:cBhvr>
                                    </p:animEffect>
                                  </p:childTnLst>
                                </p:cTn>
                              </p:par>
                            </p:childTnLst>
                          </p:cTn>
                        </p:par>
                        <p:par>
                          <p:cTn id="17" fill="hold" nodeType="afterGroup">
                            <p:stCondLst>
                              <p:cond delay="1500"/>
                            </p:stCondLst>
                            <p:childTnLst>
                              <p:par>
                                <p:cTn id="18" presetID="4" presetClass="entr" presetSubtype="32" fill="hold" grpId="0" nodeType="afterEffect">
                                  <p:stCondLst>
                                    <p:cond delay="0"/>
                                  </p:stCondLst>
                                  <p:childTnLst>
                                    <p:set>
                                      <p:cBhvr>
                                        <p:cTn id="19" dur="1" fill="hold">
                                          <p:stCondLst>
                                            <p:cond delay="0"/>
                                          </p:stCondLst>
                                        </p:cTn>
                                        <p:tgtEl>
                                          <p:spTgt spid="413701">
                                            <p:txEl>
                                              <p:charRg st="4294967295" end="4294967295"/>
                                            </p:txEl>
                                          </p:spTgt>
                                        </p:tgtEl>
                                        <p:attrNameLst>
                                          <p:attrName>style.visibility</p:attrName>
                                        </p:attrNameLst>
                                      </p:cBhvr>
                                      <p:to>
                                        <p:strVal val="visible"/>
                                      </p:to>
                                    </p:set>
                                    <p:animEffect transition="in" filter="box(out)">
                                      <p:cBhvr>
                                        <p:cTn id="20" dur="500"/>
                                        <p:tgtEl>
                                          <p:spTgt spid="413701">
                                            <p:txEl>
                                              <p:charRg st="4294967295" end="4294967295"/>
                                            </p:txEl>
                                          </p:spTgt>
                                        </p:tgtEl>
                                      </p:cBhvr>
                                    </p:animEffect>
                                  </p:childTnLst>
                                </p:cTn>
                              </p:par>
                            </p:childTnLst>
                          </p:cTn>
                        </p:par>
                        <p:par>
                          <p:cTn id="21" fill="hold" nodeType="afterGroup">
                            <p:stCondLst>
                              <p:cond delay="2000"/>
                            </p:stCondLst>
                            <p:childTnLst>
                              <p:par>
                                <p:cTn id="22" presetID="5" presetClass="entr" presetSubtype="10" fill="hold" grpId="0" nodeType="afterEffect">
                                  <p:stCondLst>
                                    <p:cond delay="0"/>
                                  </p:stCondLst>
                                  <p:childTnLst>
                                    <p:set>
                                      <p:cBhvr>
                                        <p:cTn id="23" dur="1" fill="hold">
                                          <p:stCondLst>
                                            <p:cond delay="0"/>
                                          </p:stCondLst>
                                        </p:cTn>
                                        <p:tgtEl>
                                          <p:spTgt spid="413702"/>
                                        </p:tgtEl>
                                        <p:attrNameLst>
                                          <p:attrName>style.visibility</p:attrName>
                                        </p:attrNameLst>
                                      </p:cBhvr>
                                      <p:to>
                                        <p:strVal val="visible"/>
                                      </p:to>
                                    </p:set>
                                    <p:animEffect transition="in" filter="checkerboard(across)">
                                      <p:cBhvr>
                                        <p:cTn id="24" dur="500"/>
                                        <p:tgtEl>
                                          <p:spTgt spid="413702"/>
                                        </p:tgtEl>
                                      </p:cBhvr>
                                    </p:animEffect>
                                  </p:childTnLst>
                                </p:cTn>
                              </p:par>
                            </p:childTnLst>
                          </p:cTn>
                        </p:par>
                        <p:par>
                          <p:cTn id="25" fill="hold" nodeType="afterGroup">
                            <p:stCondLst>
                              <p:cond delay="2500"/>
                            </p:stCondLst>
                            <p:childTnLst>
                              <p:par>
                                <p:cTn id="26" presetID="5" presetClass="entr" presetSubtype="10" fill="hold" grpId="0" nodeType="afterEffect">
                                  <p:stCondLst>
                                    <p:cond delay="0"/>
                                  </p:stCondLst>
                                  <p:childTnLst>
                                    <p:set>
                                      <p:cBhvr>
                                        <p:cTn id="27" dur="1" fill="hold">
                                          <p:stCondLst>
                                            <p:cond delay="0"/>
                                          </p:stCondLst>
                                        </p:cTn>
                                        <p:tgtEl>
                                          <p:spTgt spid="413703"/>
                                        </p:tgtEl>
                                        <p:attrNameLst>
                                          <p:attrName>style.visibility</p:attrName>
                                        </p:attrNameLst>
                                      </p:cBhvr>
                                      <p:to>
                                        <p:strVal val="visible"/>
                                      </p:to>
                                    </p:set>
                                    <p:animEffect transition="in" filter="checkerboard(across)">
                                      <p:cBhvr>
                                        <p:cTn id="28" dur="500"/>
                                        <p:tgtEl>
                                          <p:spTgt spid="413703"/>
                                        </p:tgtEl>
                                      </p:cBhvr>
                                    </p:animEffect>
                                  </p:childTnLst>
                                </p:cTn>
                              </p:par>
                            </p:childTnLst>
                          </p:cTn>
                        </p:par>
                        <p:par>
                          <p:cTn id="29" fill="hold" nodeType="afterGroup">
                            <p:stCondLst>
                              <p:cond delay="3000"/>
                            </p:stCondLst>
                            <p:childTnLst>
                              <p:par>
                                <p:cTn id="30" presetID="5" presetClass="entr" presetSubtype="10" fill="hold" grpId="0" nodeType="afterEffect">
                                  <p:stCondLst>
                                    <p:cond delay="0"/>
                                  </p:stCondLst>
                                  <p:childTnLst>
                                    <p:set>
                                      <p:cBhvr>
                                        <p:cTn id="31" dur="1" fill="hold">
                                          <p:stCondLst>
                                            <p:cond delay="0"/>
                                          </p:stCondLst>
                                        </p:cTn>
                                        <p:tgtEl>
                                          <p:spTgt spid="413704"/>
                                        </p:tgtEl>
                                        <p:attrNameLst>
                                          <p:attrName>style.visibility</p:attrName>
                                        </p:attrNameLst>
                                      </p:cBhvr>
                                      <p:to>
                                        <p:strVal val="visible"/>
                                      </p:to>
                                    </p:set>
                                    <p:animEffect transition="in" filter="checkerboard(across)">
                                      <p:cBhvr>
                                        <p:cTn id="32" dur="500"/>
                                        <p:tgtEl>
                                          <p:spTgt spid="4137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698" grpId="0" autoUpdateAnimBg="0"/>
      <p:bldP spid="413699" grpId="0" autoUpdateAnimBg="0"/>
      <p:bldP spid="413700" grpId="0" autoUpdateAnimBg="0"/>
      <p:bldP spid="413701" grpId="0" autoUpdateAnimBg="0"/>
      <p:bldP spid="413702" grpId="0" autoUpdateAnimBg="0"/>
      <p:bldP spid="413703" grpId="0" autoUpdateAnimBg="0"/>
      <p:bldP spid="413704" grpId="0" autoUpdateAnimBg="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dad">
  <a:themeElements>
    <a:clrScheme name="Equida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dad">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dad">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1_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723C8A2D72565F4A8E429A57B28F3D23" ma:contentTypeVersion="8" ma:contentTypeDescription="Crear nuevo documento." ma:contentTypeScope="" ma:versionID="f5cd666a931c669283b8839757f1b610">
  <xsd:schema xmlns:xsd="http://www.w3.org/2001/XMLSchema" xmlns:xs="http://www.w3.org/2001/XMLSchema" xmlns:p="http://schemas.microsoft.com/office/2006/metadata/properties" xmlns:ns2="4a5d58e4-fa2e-4a50-98c9-c9e78b8dc8e6" xmlns:ns3="f8cc7645-749b-4509-8ba9-71b282c6b465" targetNamespace="http://schemas.microsoft.com/office/2006/metadata/properties" ma:root="true" ma:fieldsID="59ca2feff6efa53427041ddf445745b4" ns2:_="" ns3:_="">
    <xsd:import namespace="4a5d58e4-fa2e-4a50-98c9-c9e78b8dc8e6"/>
    <xsd:import namespace="f8cc7645-749b-4509-8ba9-71b282c6b46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5d58e4-fa2e-4a50-98c9-c9e78b8dc8e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8cc7645-749b-4509-8ba9-71b282c6b465" elementFormDefault="qualified">
    <xsd:import namespace="http://schemas.microsoft.com/office/2006/documentManagement/types"/>
    <xsd:import namespace="http://schemas.microsoft.com/office/infopath/2007/PartnerControls"/>
    <xsd:element name="SharedWithUsers" ma:index="14"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7C8C13-8FA8-4B39-80E4-8B33B25B135A}"/>
</file>

<file path=customXml/itemProps2.xml><?xml version="1.0" encoding="utf-8"?>
<ds:datastoreItem xmlns:ds="http://schemas.openxmlformats.org/officeDocument/2006/customXml" ds:itemID="{5336161B-4447-49EB-90AA-7FEC5C50B1C9}"/>
</file>

<file path=docProps/app.xml><?xml version="1.0" encoding="utf-8"?>
<Properties xmlns="http://schemas.openxmlformats.org/officeDocument/2006/extended-properties" xmlns:vt="http://schemas.openxmlformats.org/officeDocument/2006/docPropsVTypes">
  <Template>Equity</Template>
  <TotalTime>21353</TotalTime>
  <Words>3199</Words>
  <Application>Microsoft Office PowerPoint</Application>
  <PresentationFormat>Presentación en pantalla (4:3)</PresentationFormat>
  <Paragraphs>343</Paragraphs>
  <Slides>69</Slides>
  <Notes>9</Notes>
  <HiddenSlides>0</HiddenSlides>
  <MMClips>0</MMClips>
  <ScaleCrop>false</ScaleCrop>
  <HeadingPairs>
    <vt:vector size="6" baseType="variant">
      <vt:variant>
        <vt:lpstr>Fuentes usadas</vt:lpstr>
      </vt:variant>
      <vt:variant>
        <vt:i4>13</vt:i4>
      </vt:variant>
      <vt:variant>
        <vt:lpstr>Tema</vt:lpstr>
      </vt:variant>
      <vt:variant>
        <vt:i4>4</vt:i4>
      </vt:variant>
      <vt:variant>
        <vt:lpstr>Títulos de diapositiva</vt:lpstr>
      </vt:variant>
      <vt:variant>
        <vt:i4>69</vt:i4>
      </vt:variant>
    </vt:vector>
  </HeadingPairs>
  <TitlesOfParts>
    <vt:vector size="86" baseType="lpstr">
      <vt:lpstr>Arial</vt:lpstr>
      <vt:lpstr>Calibri</vt:lpstr>
      <vt:lpstr>Courier New</vt:lpstr>
      <vt:lpstr>Exo 2</vt:lpstr>
      <vt:lpstr>Franklin Gothic Book</vt:lpstr>
      <vt:lpstr>Perpetua</vt:lpstr>
      <vt:lpstr>Roboto</vt:lpstr>
      <vt:lpstr>Roboto Black</vt:lpstr>
      <vt:lpstr>Tahoma</vt:lpstr>
      <vt:lpstr>Trebuchet MS</vt:lpstr>
      <vt:lpstr>Verdana</vt:lpstr>
      <vt:lpstr>Wingdings</vt:lpstr>
      <vt:lpstr>Wingdings 2</vt:lpstr>
      <vt:lpstr>Equidad</vt:lpstr>
      <vt:lpstr>1_Tema de Office</vt:lpstr>
      <vt:lpstr>Tema de Office</vt:lpstr>
      <vt:lpstr>2_Tema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Pero no todo lo que brilla es oro…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Dimensiones del valor sostenible </vt:lpstr>
      <vt:lpstr>Presentación de PowerPoint</vt:lpstr>
      <vt:lpstr>Presentación de PowerPoint</vt:lpstr>
      <vt:lpstr>Presentación de PowerPoint</vt:lpstr>
      <vt:lpstr>Presentación de PowerPoint</vt:lpstr>
      <vt:lpstr>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Empresas sociales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Próxima Clase</vt:lpstr>
      <vt:lpstr>¡Muchas Gracias!</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Rserigou</dc:creator>
  <cp:lastModifiedBy>Lucas Ignacio Utrera</cp:lastModifiedBy>
  <cp:revision>1211</cp:revision>
  <dcterms:created xsi:type="dcterms:W3CDTF">2012-04-08T23:55:47Z</dcterms:created>
  <dcterms:modified xsi:type="dcterms:W3CDTF">2023-05-30T12:36:08Z</dcterms:modified>
</cp:coreProperties>
</file>